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4"/>
  </p:notesMasterIdLst>
  <p:sldIdLst>
    <p:sldId id="256" r:id="rId2"/>
    <p:sldId id="406" r:id="rId3"/>
    <p:sldId id="495" r:id="rId4"/>
    <p:sldId id="496" r:id="rId5"/>
    <p:sldId id="502" r:id="rId6"/>
    <p:sldId id="383" r:id="rId7"/>
    <p:sldId id="405" r:id="rId8"/>
    <p:sldId id="407" r:id="rId9"/>
    <p:sldId id="257" r:id="rId10"/>
    <p:sldId id="259" r:id="rId11"/>
    <p:sldId id="258" r:id="rId12"/>
    <p:sldId id="260" r:id="rId13"/>
    <p:sldId id="261" r:id="rId14"/>
    <p:sldId id="262" r:id="rId15"/>
    <p:sldId id="263" r:id="rId16"/>
    <p:sldId id="531" r:id="rId17"/>
    <p:sldId id="376" r:id="rId18"/>
    <p:sldId id="265" r:id="rId19"/>
    <p:sldId id="264" r:id="rId20"/>
    <p:sldId id="274" r:id="rId21"/>
    <p:sldId id="520" r:id="rId22"/>
    <p:sldId id="527" r:id="rId23"/>
    <p:sldId id="501" r:id="rId24"/>
    <p:sldId id="276" r:id="rId25"/>
    <p:sldId id="414" r:id="rId26"/>
    <p:sldId id="275" r:id="rId27"/>
    <p:sldId id="511" r:id="rId28"/>
    <p:sldId id="413" r:id="rId29"/>
    <p:sldId id="266" r:id="rId30"/>
    <p:sldId id="271" r:id="rId31"/>
    <p:sldId id="538" r:id="rId32"/>
    <p:sldId id="537" r:id="rId33"/>
    <p:sldId id="269" r:id="rId34"/>
    <p:sldId id="270" r:id="rId35"/>
    <p:sldId id="268" r:id="rId36"/>
    <p:sldId id="335" r:id="rId37"/>
    <p:sldId id="336" r:id="rId38"/>
    <p:sldId id="380" r:id="rId39"/>
    <p:sldId id="408" r:id="rId40"/>
    <p:sldId id="381" r:id="rId41"/>
    <p:sldId id="382" r:id="rId42"/>
    <p:sldId id="530" r:id="rId43"/>
    <p:sldId id="543" r:id="rId44"/>
    <p:sldId id="545" r:id="rId45"/>
    <p:sldId id="556" r:id="rId46"/>
    <p:sldId id="434" r:id="rId47"/>
    <p:sldId id="497" r:id="rId48"/>
    <p:sldId id="498" r:id="rId49"/>
    <p:sldId id="499" r:id="rId50"/>
    <p:sldId id="542" r:id="rId51"/>
    <p:sldId id="521" r:id="rId52"/>
    <p:sldId id="594" r:id="rId53"/>
    <p:sldId id="548" r:id="rId54"/>
    <p:sldId id="559" r:id="rId55"/>
    <p:sldId id="553" r:id="rId56"/>
    <p:sldId id="549" r:id="rId57"/>
    <p:sldId id="550" r:id="rId58"/>
    <p:sldId id="551" r:id="rId59"/>
    <p:sldId id="589" r:id="rId60"/>
    <p:sldId id="435" r:id="rId61"/>
    <p:sldId id="436" r:id="rId62"/>
    <p:sldId id="277" r:id="rId63"/>
    <p:sldId id="457" r:id="rId64"/>
    <p:sldId id="307" r:id="rId65"/>
    <p:sldId id="524" r:id="rId66"/>
    <p:sldId id="308" r:id="rId67"/>
    <p:sldId id="523" r:id="rId68"/>
    <p:sldId id="311" r:id="rId69"/>
    <p:sldId id="309" r:id="rId70"/>
    <p:sldId id="505" r:id="rId71"/>
    <p:sldId id="312" r:id="rId72"/>
    <p:sldId id="278" r:id="rId73"/>
    <p:sldId id="461" r:id="rId74"/>
    <p:sldId id="612" r:id="rId75"/>
    <p:sldId id="613" r:id="rId76"/>
    <p:sldId id="526" r:id="rId77"/>
    <p:sldId id="546" r:id="rId78"/>
    <p:sldId id="460" r:id="rId79"/>
    <p:sldId id="459" r:id="rId80"/>
    <p:sldId id="593" r:id="rId81"/>
    <p:sldId id="458" r:id="rId82"/>
    <p:sldId id="554" r:id="rId83"/>
    <p:sldId id="583" r:id="rId84"/>
    <p:sldId id="314" r:id="rId85"/>
    <p:sldId id="313" r:id="rId86"/>
    <p:sldId id="584" r:id="rId87"/>
    <p:sldId id="585" r:id="rId88"/>
    <p:sldId id="547" r:id="rId89"/>
    <p:sldId id="596" r:id="rId90"/>
    <p:sldId id="525" r:id="rId91"/>
    <p:sldId id="508" r:id="rId92"/>
    <p:sldId id="580" r:id="rId93"/>
    <p:sldId id="587" r:id="rId94"/>
    <p:sldId id="349" r:id="rId95"/>
    <p:sldId id="350" r:id="rId96"/>
    <p:sldId id="351" r:id="rId97"/>
    <p:sldId id="592" r:id="rId98"/>
    <p:sldId id="519" r:id="rId99"/>
    <p:sldId id="535" r:id="rId100"/>
    <p:sldId id="532" r:id="rId101"/>
    <p:sldId id="590" r:id="rId102"/>
    <p:sldId id="591" r:id="rId103"/>
    <p:sldId id="533" r:id="rId104"/>
    <p:sldId id="536" r:id="rId105"/>
    <p:sldId id="534" r:id="rId106"/>
    <p:sldId id="541" r:id="rId107"/>
    <p:sldId id="540" r:id="rId108"/>
    <p:sldId id="544" r:id="rId109"/>
    <p:sldId id="352" r:id="rId110"/>
    <p:sldId id="430" r:id="rId111"/>
    <p:sldId id="431" r:id="rId112"/>
    <p:sldId id="432" r:id="rId113"/>
    <p:sldId id="433" r:id="rId114"/>
    <p:sldId id="611" r:id="rId115"/>
    <p:sldId id="606" r:id="rId116"/>
    <p:sldId id="473" r:id="rId117"/>
    <p:sldId id="422" r:id="rId118"/>
    <p:sldId id="423" r:id="rId119"/>
    <p:sldId id="424" r:id="rId120"/>
    <p:sldId id="398" r:id="rId121"/>
    <p:sldId id="395" r:id="rId122"/>
    <p:sldId id="599" r:id="rId123"/>
    <p:sldId id="500" r:id="rId124"/>
    <p:sldId id="486" r:id="rId125"/>
    <p:sldId id="487" r:id="rId126"/>
    <p:sldId id="322" r:id="rId127"/>
    <p:sldId id="600" r:id="rId128"/>
    <p:sldId id="492" r:id="rId129"/>
    <p:sldId id="327" r:id="rId130"/>
    <p:sldId id="325" r:id="rId131"/>
    <p:sldId id="488" r:id="rId132"/>
    <p:sldId id="489" r:id="rId133"/>
    <p:sldId id="490" r:id="rId134"/>
    <p:sldId id="282" r:id="rId135"/>
    <p:sldId id="607" r:id="rId136"/>
    <p:sldId id="491" r:id="rId137"/>
    <p:sldId id="317" r:id="rId138"/>
    <p:sldId id="597" r:id="rId139"/>
    <p:sldId id="598" r:id="rId140"/>
    <p:sldId id="614" r:id="rId141"/>
    <p:sldId id="475" r:id="rId142"/>
    <p:sldId id="474" r:id="rId143"/>
    <p:sldId id="483" r:id="rId144"/>
    <p:sldId id="485" r:id="rId145"/>
    <p:sldId id="482" r:id="rId146"/>
    <p:sldId id="604" r:id="rId147"/>
    <p:sldId id="484" r:id="rId148"/>
    <p:sldId id="560" r:id="rId149"/>
    <p:sldId id="561" r:id="rId150"/>
    <p:sldId id="562" r:id="rId151"/>
    <p:sldId id="563" r:id="rId152"/>
    <p:sldId id="601" r:id="rId153"/>
    <p:sldId id="602" r:id="rId154"/>
    <p:sldId id="280" r:id="rId155"/>
    <p:sldId id="279" r:id="rId156"/>
    <p:sldId id="354" r:id="rId157"/>
    <p:sldId id="444" r:id="rId158"/>
    <p:sldId id="445" r:id="rId159"/>
    <p:sldId id="446" r:id="rId160"/>
    <p:sldId id="273" r:id="rId161"/>
    <p:sldId id="425" r:id="rId162"/>
    <p:sldId id="426" r:id="rId163"/>
    <p:sldId id="329" r:id="rId164"/>
    <p:sldId id="338" r:id="rId165"/>
    <p:sldId id="339" r:id="rId166"/>
    <p:sldId id="340" r:id="rId167"/>
    <p:sldId id="341" r:id="rId168"/>
    <p:sldId id="342" r:id="rId169"/>
    <p:sldId id="476" r:id="rId170"/>
    <p:sldId id="480" r:id="rId171"/>
    <p:sldId id="281" r:id="rId172"/>
    <p:sldId id="343" r:id="rId173"/>
    <p:sldId id="391" r:id="rId174"/>
    <p:sldId id="494" r:id="rId175"/>
    <p:sldId id="493" r:id="rId176"/>
    <p:sldId id="610" r:id="rId177"/>
    <p:sldId id="512" r:id="rId178"/>
    <p:sldId id="392" r:id="rId179"/>
    <p:sldId id="346" r:id="rId180"/>
    <p:sldId id="345" r:id="rId181"/>
    <p:sldId id="513" r:id="rId182"/>
    <p:sldId id="348" r:id="rId183"/>
    <p:sldId id="344" r:id="rId184"/>
    <p:sldId id="477" r:id="rId185"/>
    <p:sldId id="355" r:id="rId186"/>
    <p:sldId id="356" r:id="rId187"/>
    <p:sldId id="357" r:id="rId188"/>
    <p:sldId id="358" r:id="rId189"/>
    <p:sldId id="359" r:id="rId190"/>
    <p:sldId id="360" r:id="rId191"/>
    <p:sldId id="603" r:id="rId192"/>
    <p:sldId id="608" r:id="rId193"/>
    <p:sldId id="609" r:id="rId194"/>
    <p:sldId id="361" r:id="rId195"/>
    <p:sldId id="362" r:id="rId196"/>
    <p:sldId id="363" r:id="rId197"/>
    <p:sldId id="410" r:id="rId198"/>
    <p:sldId id="539" r:id="rId199"/>
    <p:sldId id="288" r:id="rId200"/>
    <p:sldId id="478" r:id="rId201"/>
    <p:sldId id="289" r:id="rId202"/>
    <p:sldId id="290" r:id="rId203"/>
    <p:sldId id="294" r:id="rId204"/>
    <p:sldId id="286" r:id="rId205"/>
    <p:sldId id="529" r:id="rId206"/>
    <p:sldId id="632" r:id="rId207"/>
    <p:sldId id="292" r:id="rId208"/>
    <p:sldId id="291" r:id="rId209"/>
    <p:sldId id="295" r:id="rId210"/>
    <p:sldId id="296" r:id="rId211"/>
    <p:sldId id="297" r:id="rId212"/>
    <p:sldId id="285" r:id="rId213"/>
    <p:sldId id="298" r:id="rId214"/>
    <p:sldId id="506" r:id="rId215"/>
    <p:sldId id="576" r:id="rId216"/>
    <p:sldId id="575" r:id="rId217"/>
    <p:sldId id="579" r:id="rId218"/>
    <p:sldId id="574" r:id="rId219"/>
    <p:sldId id="573" r:id="rId220"/>
    <p:sldId id="283" r:id="rId221"/>
    <p:sldId id="284" r:id="rId222"/>
    <p:sldId id="577" r:id="rId223"/>
    <p:sldId id="411" r:id="rId224"/>
    <p:sldId id="409" r:id="rId225"/>
    <p:sldId id="628" r:id="rId226"/>
    <p:sldId id="447" r:id="rId227"/>
    <p:sldId id="629" r:id="rId228"/>
    <p:sldId id="630" r:id="rId229"/>
    <p:sldId id="627" r:id="rId230"/>
    <p:sldId id="578" r:id="rId231"/>
    <p:sldId id="588" r:id="rId232"/>
    <p:sldId id="582" r:id="rId233"/>
    <p:sldId id="564" r:id="rId234"/>
    <p:sldId id="565" r:id="rId235"/>
    <p:sldId id="567" r:id="rId236"/>
    <p:sldId id="566" r:id="rId237"/>
    <p:sldId id="572" r:id="rId238"/>
    <p:sldId id="571" r:id="rId239"/>
    <p:sldId id="581" r:id="rId240"/>
    <p:sldId id="622" r:id="rId241"/>
    <p:sldId id="623" r:id="rId242"/>
    <p:sldId id="624" r:id="rId243"/>
    <p:sldId id="615" r:id="rId244"/>
    <p:sldId id="616" r:id="rId245"/>
    <p:sldId id="621" r:id="rId246"/>
    <p:sldId id="617" r:id="rId247"/>
    <p:sldId id="619" r:id="rId248"/>
    <p:sldId id="620" r:id="rId249"/>
    <p:sldId id="625" r:id="rId250"/>
    <p:sldId id="626" r:id="rId251"/>
    <p:sldId id="631" r:id="rId252"/>
    <p:sldId id="479" r:id="rId2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D947"/>
    <a:srgbClr val="A9D1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20" autoAdjust="0"/>
    <p:restoredTop sz="94645"/>
  </p:normalViewPr>
  <p:slideViewPr>
    <p:cSldViewPr>
      <p:cViewPr varScale="1">
        <p:scale>
          <a:sx n="105" d="100"/>
          <a:sy n="105" d="100"/>
        </p:scale>
        <p:origin x="136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notesMaster" Target="notesMasters/notes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presProps" Target="presProps.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viewProps" Target="view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E39715-6367-43BB-93C7-17586324327C}" type="datetimeFigureOut">
              <a:rPr lang="en-US" smtClean="0"/>
              <a:pPr/>
              <a:t>7/13/2023</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D476DC-CF53-4A4F-AAD3-1DCDD1B6ADA9}" type="slidenum">
              <a:rPr lang="en-AU" smtClean="0"/>
              <a:pPr/>
              <a:t>‹#›</a:t>
            </a:fld>
            <a:endParaRPr lang="en-AU"/>
          </a:p>
        </p:txBody>
      </p:sp>
    </p:spTree>
    <p:extLst>
      <p:ext uri="{BB962C8B-B14F-4D97-AF65-F5344CB8AC3E}">
        <p14:creationId xmlns:p14="http://schemas.microsoft.com/office/powerpoint/2010/main" val="525801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a:t>
            </a:fld>
            <a:endParaRPr lang="en-A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10</a:t>
            </a:fld>
            <a:endParaRPr lang="en-AU"/>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118</a:t>
            </a:fld>
            <a:endParaRPr lang="en-AU"/>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119</a:t>
            </a:fld>
            <a:endParaRPr lang="en-AU"/>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120</a:t>
            </a:fld>
            <a:endParaRPr lang="en-AU"/>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121</a:t>
            </a:fld>
            <a:endParaRPr lang="en-AU"/>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123</a:t>
            </a:fld>
            <a:endParaRPr lang="en-AU"/>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124</a:t>
            </a:fld>
            <a:endParaRPr lang="en-AU"/>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125</a:t>
            </a:fld>
            <a:endParaRPr lang="en-AU"/>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126</a:t>
            </a:fld>
            <a:endParaRPr lang="en-AU"/>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128</a:t>
            </a:fld>
            <a:endParaRPr lang="en-AU"/>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129</a:t>
            </a:fld>
            <a:endParaRPr lang="en-A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11</a:t>
            </a:fld>
            <a:endParaRPr lang="en-AU"/>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130</a:t>
            </a:fld>
            <a:endParaRPr lang="en-AU"/>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131</a:t>
            </a:fld>
            <a:endParaRPr lang="en-AU"/>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132</a:t>
            </a:fld>
            <a:endParaRPr lang="en-AU"/>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133</a:t>
            </a:fld>
            <a:endParaRPr lang="en-AU"/>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136</a:t>
            </a:fld>
            <a:endParaRPr lang="en-AU"/>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137</a:t>
            </a:fld>
            <a:endParaRPr lang="en-AU"/>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141</a:t>
            </a:fld>
            <a:endParaRPr lang="en-AU"/>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142</a:t>
            </a:fld>
            <a:endParaRPr lang="en-AU"/>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143</a:t>
            </a:fld>
            <a:endParaRPr lang="en-AU"/>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144</a:t>
            </a:fld>
            <a:endParaRPr lang="en-A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12</a:t>
            </a:fld>
            <a:endParaRPr lang="en-AU"/>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145</a:t>
            </a:fld>
            <a:endParaRPr lang="en-AU"/>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147</a:t>
            </a:fld>
            <a:endParaRPr lang="en-AU"/>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156</a:t>
            </a:fld>
            <a:endParaRPr lang="en-AU"/>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157</a:t>
            </a:fld>
            <a:endParaRPr lang="en-AU"/>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158</a:t>
            </a:fld>
            <a:endParaRPr lang="en-AU"/>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159</a:t>
            </a:fld>
            <a:endParaRPr lang="en-AU"/>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161</a:t>
            </a:fld>
            <a:endParaRPr lang="en-AU"/>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162</a:t>
            </a:fld>
            <a:endParaRPr lang="en-AU"/>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163</a:t>
            </a:fld>
            <a:endParaRPr lang="en-AU"/>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164</a:t>
            </a:fld>
            <a:endParaRPr lang="en-A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13</a:t>
            </a:fld>
            <a:endParaRPr lang="en-AU"/>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165</a:t>
            </a:fld>
            <a:endParaRPr lang="en-AU"/>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166</a:t>
            </a:fld>
            <a:endParaRPr lang="en-AU"/>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167</a:t>
            </a:fld>
            <a:endParaRPr lang="en-AU"/>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168</a:t>
            </a:fld>
            <a:endParaRPr lang="en-AU"/>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169</a:t>
            </a:fld>
            <a:endParaRPr lang="en-AU"/>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170</a:t>
            </a:fld>
            <a:endParaRPr lang="en-AU"/>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172</a:t>
            </a:fld>
            <a:endParaRPr lang="en-AU"/>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173</a:t>
            </a:fld>
            <a:endParaRPr lang="en-AU"/>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174</a:t>
            </a:fld>
            <a:endParaRPr lang="en-AU"/>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175</a:t>
            </a:fld>
            <a:endParaRPr lang="en-A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14</a:t>
            </a:fld>
            <a:endParaRPr lang="en-AU"/>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177</a:t>
            </a:fld>
            <a:endParaRPr lang="en-AU"/>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178</a:t>
            </a:fld>
            <a:endParaRPr lang="en-AU"/>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179</a:t>
            </a:fld>
            <a:endParaRPr lang="en-AU"/>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180</a:t>
            </a:fld>
            <a:endParaRPr lang="en-AU"/>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181</a:t>
            </a:fld>
            <a:endParaRPr lang="en-AU"/>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182</a:t>
            </a:fld>
            <a:endParaRPr lang="en-AU"/>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183</a:t>
            </a:fld>
            <a:endParaRPr lang="en-AU"/>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184</a:t>
            </a:fld>
            <a:endParaRPr lang="en-AU"/>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185</a:t>
            </a:fld>
            <a:endParaRPr lang="en-AU"/>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186</a:t>
            </a:fld>
            <a:endParaRPr lang="en-A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15</a:t>
            </a:fld>
            <a:endParaRPr lang="en-AU"/>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187</a:t>
            </a:fld>
            <a:endParaRPr lang="en-AU"/>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188</a:t>
            </a:fld>
            <a:endParaRPr lang="en-AU"/>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189</a:t>
            </a:fld>
            <a:endParaRPr lang="en-AU"/>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190</a:t>
            </a:fld>
            <a:endParaRPr lang="en-AU"/>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194</a:t>
            </a:fld>
            <a:endParaRPr lang="en-AU"/>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195</a:t>
            </a:fld>
            <a:endParaRPr lang="en-AU"/>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196</a:t>
            </a:fld>
            <a:endParaRPr lang="en-AU"/>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197</a:t>
            </a:fld>
            <a:endParaRPr lang="en-AU"/>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198</a:t>
            </a:fld>
            <a:endParaRPr lang="en-AU"/>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199</a:t>
            </a:fld>
            <a:endParaRPr lang="en-A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16</a:t>
            </a:fld>
            <a:endParaRPr lang="en-AU"/>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200</a:t>
            </a:fld>
            <a:endParaRPr lang="en-AU"/>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201</a:t>
            </a:fld>
            <a:endParaRPr lang="en-AU"/>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202</a:t>
            </a:fld>
            <a:endParaRPr lang="en-AU"/>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203</a:t>
            </a:fld>
            <a:endParaRPr lang="en-AU"/>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204</a:t>
            </a:fld>
            <a:endParaRPr lang="en-AU"/>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205</a:t>
            </a:fld>
            <a:endParaRPr lang="en-AU"/>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207</a:t>
            </a:fld>
            <a:endParaRPr lang="en-AU"/>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208</a:t>
            </a:fld>
            <a:endParaRPr lang="en-AU"/>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209</a:t>
            </a:fld>
            <a:endParaRPr lang="en-AU"/>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210</a:t>
            </a:fld>
            <a:endParaRPr lang="en-A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17</a:t>
            </a:fld>
            <a:endParaRPr lang="en-AU"/>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211</a:t>
            </a:fld>
            <a:endParaRPr lang="en-AU"/>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212</a:t>
            </a:fld>
            <a:endParaRPr lang="en-AU"/>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213</a:t>
            </a:fld>
            <a:endParaRPr lang="en-AU"/>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214</a:t>
            </a:fld>
            <a:endParaRPr lang="en-AU"/>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220</a:t>
            </a:fld>
            <a:endParaRPr lang="en-AU"/>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221</a:t>
            </a:fld>
            <a:endParaRPr lang="en-AU"/>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222</a:t>
            </a:fld>
            <a:endParaRPr lang="en-AU"/>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223</a:t>
            </a:fld>
            <a:endParaRPr lang="en-AU"/>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224</a:t>
            </a:fld>
            <a:endParaRPr lang="en-AU"/>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226</a:t>
            </a:fld>
            <a:endParaRPr lang="en-A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18</a:t>
            </a:fld>
            <a:endParaRPr lang="en-AU"/>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252</a:t>
            </a:fld>
            <a:endParaRPr lang="en-A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19</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a:t>
            </a:fld>
            <a:endParaRPr lang="en-A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20</a:t>
            </a:fld>
            <a:endParaRPr lang="en-A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21</a:t>
            </a:fld>
            <a:endParaRPr lang="en-A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22</a:t>
            </a:fld>
            <a:endParaRPr lang="en-A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23</a:t>
            </a:fld>
            <a:endParaRPr lang="en-A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24</a:t>
            </a:fld>
            <a:endParaRPr lang="en-A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25</a:t>
            </a:fld>
            <a:endParaRPr lang="en-A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26</a:t>
            </a:fld>
            <a:endParaRPr lang="en-A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27</a:t>
            </a:fld>
            <a:endParaRPr lang="en-A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28</a:t>
            </a:fld>
            <a:endParaRPr lang="en-A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29</a:t>
            </a:fld>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3</a:t>
            </a:fld>
            <a:endParaRPr lang="en-A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30</a:t>
            </a:fld>
            <a:endParaRPr lang="en-A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31</a:t>
            </a:fld>
            <a:endParaRPr lang="en-A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32</a:t>
            </a:fld>
            <a:endParaRPr lang="en-A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33</a:t>
            </a:fld>
            <a:endParaRPr lang="en-A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34</a:t>
            </a:fld>
            <a:endParaRPr lang="en-A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35</a:t>
            </a:fld>
            <a:endParaRPr lang="en-A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36</a:t>
            </a:fld>
            <a:endParaRPr lang="en-A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37</a:t>
            </a:fld>
            <a:endParaRPr lang="en-A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38</a:t>
            </a:fld>
            <a:endParaRPr lang="en-A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39</a:t>
            </a:fld>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4</a:t>
            </a:fld>
            <a:endParaRPr lang="en-A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40</a:t>
            </a:fld>
            <a:endParaRPr lang="en-A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41</a:t>
            </a:fld>
            <a:endParaRPr lang="en-A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42</a:t>
            </a:fld>
            <a:endParaRPr lang="en-A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43</a:t>
            </a:fld>
            <a:endParaRPr lang="en-A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44</a:t>
            </a:fld>
            <a:endParaRPr lang="en-A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45</a:t>
            </a:fld>
            <a:endParaRPr lang="en-A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46</a:t>
            </a:fld>
            <a:endParaRPr lang="en-A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47</a:t>
            </a:fld>
            <a:endParaRPr lang="en-AU"/>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48</a:t>
            </a:fld>
            <a:endParaRPr lang="en-AU"/>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49</a:t>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5</a:t>
            </a:fld>
            <a:endParaRPr lang="en-AU"/>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50</a:t>
            </a:fld>
            <a:endParaRPr lang="en-AU"/>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51</a:t>
            </a:fld>
            <a:endParaRPr lang="en-AU"/>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53</a:t>
            </a:fld>
            <a:endParaRPr lang="en-AU"/>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54</a:t>
            </a:fld>
            <a:endParaRPr lang="en-AU"/>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55</a:t>
            </a:fld>
            <a:endParaRPr lang="en-AU"/>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56</a:t>
            </a:fld>
            <a:endParaRPr lang="en-AU"/>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57</a:t>
            </a:fld>
            <a:endParaRPr lang="en-AU"/>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58</a:t>
            </a:fld>
            <a:endParaRPr lang="en-AU"/>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60</a:t>
            </a:fld>
            <a:endParaRPr lang="en-AU"/>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61</a:t>
            </a:fld>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6</a:t>
            </a:fld>
            <a:endParaRPr lang="en-AU"/>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63</a:t>
            </a:fld>
            <a:endParaRPr lang="en-AU"/>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64</a:t>
            </a:fld>
            <a:endParaRPr lang="en-AU"/>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65</a:t>
            </a:fld>
            <a:endParaRPr lang="en-AU"/>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66</a:t>
            </a:fld>
            <a:endParaRPr lang="en-AU"/>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67</a:t>
            </a:fld>
            <a:endParaRPr lang="en-AU"/>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68</a:t>
            </a:fld>
            <a:endParaRPr lang="en-AU"/>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69</a:t>
            </a:fld>
            <a:endParaRPr lang="en-AU"/>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70</a:t>
            </a:fld>
            <a:endParaRPr lang="en-AU"/>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71</a:t>
            </a:fld>
            <a:endParaRPr lang="en-AU"/>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73</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7</a:t>
            </a:fld>
            <a:endParaRPr lang="en-AU"/>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76</a:t>
            </a:fld>
            <a:endParaRPr lang="en-AU"/>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77</a:t>
            </a:fld>
            <a:endParaRPr lang="en-AU"/>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78</a:t>
            </a:fld>
            <a:endParaRPr lang="en-AU"/>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79</a:t>
            </a:fld>
            <a:endParaRPr lang="en-AU"/>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81</a:t>
            </a:fld>
            <a:endParaRPr lang="en-AU"/>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82</a:t>
            </a:fld>
            <a:endParaRPr lang="en-AU"/>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84</a:t>
            </a:fld>
            <a:endParaRPr lang="en-AU"/>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85</a:t>
            </a:fld>
            <a:endParaRPr lang="en-AU"/>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88</a:t>
            </a:fld>
            <a:endParaRPr lang="en-AU"/>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90</a:t>
            </a:fld>
            <a:endParaRPr lang="en-A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8</a:t>
            </a:fld>
            <a:endParaRPr lang="en-AU"/>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805EF3E-A36F-4C17-A619-7EBB5D32C88A}" type="slidenum">
              <a:rPr lang="en-AU" smtClean="0"/>
              <a:pPr/>
              <a:t>91</a:t>
            </a:fld>
            <a:endParaRPr lang="en-AU"/>
          </a:p>
        </p:txBody>
      </p:sp>
    </p:spTree>
    <p:extLst>
      <p:ext uri="{BB962C8B-B14F-4D97-AF65-F5344CB8AC3E}">
        <p14:creationId xmlns:p14="http://schemas.microsoft.com/office/powerpoint/2010/main" val="11983163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94</a:t>
            </a:fld>
            <a:endParaRPr lang="en-AU"/>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95</a:t>
            </a:fld>
            <a:endParaRPr lang="en-AU"/>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96</a:t>
            </a:fld>
            <a:endParaRPr lang="en-AU"/>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98</a:t>
            </a:fld>
            <a:endParaRPr lang="en-AU"/>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99</a:t>
            </a:fld>
            <a:endParaRPr lang="en-AU"/>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100</a:t>
            </a:fld>
            <a:endParaRPr lang="en-AU"/>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103</a:t>
            </a:fld>
            <a:endParaRPr lang="en-AU"/>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104</a:t>
            </a:fld>
            <a:endParaRPr lang="en-AU"/>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105</a:t>
            </a:fld>
            <a:endParaRPr lang="en-A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9</a:t>
            </a:fld>
            <a:endParaRPr lang="en-AU"/>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106</a:t>
            </a:fld>
            <a:endParaRPr lang="en-AU"/>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107</a:t>
            </a:fld>
            <a:endParaRPr lang="en-AU"/>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108</a:t>
            </a:fld>
            <a:endParaRPr lang="en-AU"/>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109</a:t>
            </a:fld>
            <a:endParaRPr lang="en-AU"/>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110</a:t>
            </a:fld>
            <a:endParaRPr lang="en-AU"/>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111</a:t>
            </a:fld>
            <a:endParaRPr lang="en-AU"/>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112</a:t>
            </a:fld>
            <a:endParaRPr lang="en-AU"/>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113</a:t>
            </a:fld>
            <a:endParaRPr lang="en-AU"/>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116</a:t>
            </a:fld>
            <a:endParaRPr lang="en-AU"/>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FD476DC-CF53-4A4F-AAD3-1DCDD1B6ADA9}" type="slidenum">
              <a:rPr lang="en-AU" smtClean="0"/>
              <a:pPr/>
              <a:t>117</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BA309895-0421-4EB9-9642-E4BBB5E6E59C}" type="datetimeFigureOut">
              <a:rPr lang="en-US" smtClean="0"/>
              <a:pPr/>
              <a:t>7/13/2023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F0EB379-032C-45EE-9F34-6B8A9A8B7BDD}" type="slidenum">
              <a:rPr lang="en-AU" smtClean="0"/>
              <a:pPr/>
              <a:t>‹#›</a:t>
            </a:fld>
            <a:endParaRPr lang="en-AU"/>
          </a:p>
        </p:txBody>
      </p:sp>
    </p:spTree>
  </p:cSld>
  <p:clrMapOvr>
    <a:masterClrMapping/>
  </p:clrMapOvr>
  <p:transition spd="med" advTm="25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A309895-0421-4EB9-9642-E4BBB5E6E59C}" type="datetimeFigureOut">
              <a:rPr lang="en-US" smtClean="0"/>
              <a:pPr/>
              <a:t>7/13/2023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F0EB379-032C-45EE-9F34-6B8A9A8B7BDD}" type="slidenum">
              <a:rPr lang="en-AU" smtClean="0"/>
              <a:pPr/>
              <a:t>‹#›</a:t>
            </a:fld>
            <a:endParaRPr lang="en-AU"/>
          </a:p>
        </p:txBody>
      </p:sp>
    </p:spTree>
  </p:cSld>
  <p:clrMapOvr>
    <a:masterClrMapping/>
  </p:clrMapOvr>
  <p:transition spd="med" advTm="2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A309895-0421-4EB9-9642-E4BBB5E6E59C}" type="datetimeFigureOut">
              <a:rPr lang="en-US" smtClean="0"/>
              <a:pPr/>
              <a:t>7/13/2023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F0EB379-032C-45EE-9F34-6B8A9A8B7BDD}" type="slidenum">
              <a:rPr lang="en-AU" smtClean="0"/>
              <a:pPr/>
              <a:t>‹#›</a:t>
            </a:fld>
            <a:endParaRPr lang="en-AU"/>
          </a:p>
        </p:txBody>
      </p:sp>
    </p:spTree>
  </p:cSld>
  <p:clrMapOvr>
    <a:masterClrMapping/>
  </p:clrMapOvr>
  <p:transition spd="med" advTm="2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A309895-0421-4EB9-9642-E4BBB5E6E59C}" type="datetimeFigureOut">
              <a:rPr lang="en-US" smtClean="0"/>
              <a:pPr/>
              <a:t>7/13/2023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F0EB379-032C-45EE-9F34-6B8A9A8B7BDD}" type="slidenum">
              <a:rPr lang="en-AU" smtClean="0"/>
              <a:pPr/>
              <a:t>‹#›</a:t>
            </a:fld>
            <a:endParaRPr lang="en-AU"/>
          </a:p>
        </p:txBody>
      </p:sp>
    </p:spTree>
  </p:cSld>
  <p:clrMapOvr>
    <a:masterClrMapping/>
  </p:clrMapOvr>
  <p:transition spd="med" advTm="2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309895-0421-4EB9-9642-E4BBB5E6E59C}" type="datetimeFigureOut">
              <a:rPr lang="en-US" smtClean="0"/>
              <a:pPr/>
              <a:t>7/13/2023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F0EB379-032C-45EE-9F34-6B8A9A8B7BDD}" type="slidenum">
              <a:rPr lang="en-AU" smtClean="0"/>
              <a:pPr/>
              <a:t>‹#›</a:t>
            </a:fld>
            <a:endParaRPr lang="en-AU"/>
          </a:p>
        </p:txBody>
      </p:sp>
    </p:spTree>
  </p:cSld>
  <p:clrMapOvr>
    <a:masterClrMapping/>
  </p:clrMapOvr>
  <p:transition spd="med" advTm="2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BA309895-0421-4EB9-9642-E4BBB5E6E59C}" type="datetimeFigureOut">
              <a:rPr lang="en-US" smtClean="0"/>
              <a:pPr/>
              <a:t>7/13/2023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F0EB379-032C-45EE-9F34-6B8A9A8B7BDD}" type="slidenum">
              <a:rPr lang="en-AU" smtClean="0"/>
              <a:pPr/>
              <a:t>‹#›</a:t>
            </a:fld>
            <a:endParaRPr lang="en-AU"/>
          </a:p>
        </p:txBody>
      </p:sp>
    </p:spTree>
  </p:cSld>
  <p:clrMapOvr>
    <a:masterClrMapping/>
  </p:clrMapOvr>
  <p:transition spd="med" advTm="2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BA309895-0421-4EB9-9642-E4BBB5E6E59C}" type="datetimeFigureOut">
              <a:rPr lang="en-US" smtClean="0"/>
              <a:pPr/>
              <a:t>7/13/2023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EF0EB379-032C-45EE-9F34-6B8A9A8B7BDD}" type="slidenum">
              <a:rPr lang="en-AU" smtClean="0"/>
              <a:pPr/>
              <a:t>‹#›</a:t>
            </a:fld>
            <a:endParaRPr lang="en-AU"/>
          </a:p>
        </p:txBody>
      </p:sp>
    </p:spTree>
  </p:cSld>
  <p:clrMapOvr>
    <a:masterClrMapping/>
  </p:clrMapOvr>
  <p:transition spd="med" advTm="2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A309895-0421-4EB9-9642-E4BBB5E6E59C}" type="datetimeFigureOut">
              <a:rPr lang="en-US" smtClean="0"/>
              <a:pPr/>
              <a:t>7/13/2023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EF0EB379-032C-45EE-9F34-6B8A9A8B7BDD}" type="slidenum">
              <a:rPr lang="en-AU" smtClean="0"/>
              <a:pPr/>
              <a:t>‹#›</a:t>
            </a:fld>
            <a:endParaRPr lang="en-AU"/>
          </a:p>
        </p:txBody>
      </p:sp>
    </p:spTree>
  </p:cSld>
  <p:clrMapOvr>
    <a:masterClrMapping/>
  </p:clrMapOvr>
  <p:transition spd="med" advTm="2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09895-0421-4EB9-9642-E4BBB5E6E59C}" type="datetimeFigureOut">
              <a:rPr lang="en-US" smtClean="0"/>
              <a:pPr/>
              <a:t>7/13/2023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EF0EB379-032C-45EE-9F34-6B8A9A8B7BDD}" type="slidenum">
              <a:rPr lang="en-AU" smtClean="0"/>
              <a:pPr/>
              <a:t>‹#›</a:t>
            </a:fld>
            <a:endParaRPr lang="en-AU"/>
          </a:p>
        </p:txBody>
      </p:sp>
    </p:spTree>
  </p:cSld>
  <p:clrMapOvr>
    <a:masterClrMapping/>
  </p:clrMapOvr>
  <p:transition spd="med" advTm="2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309895-0421-4EB9-9642-E4BBB5E6E59C}" type="datetimeFigureOut">
              <a:rPr lang="en-US" smtClean="0"/>
              <a:pPr/>
              <a:t>7/13/2023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F0EB379-032C-45EE-9F34-6B8A9A8B7BDD}" type="slidenum">
              <a:rPr lang="en-AU" smtClean="0"/>
              <a:pPr/>
              <a:t>‹#›</a:t>
            </a:fld>
            <a:endParaRPr lang="en-AU"/>
          </a:p>
        </p:txBody>
      </p:sp>
    </p:spTree>
  </p:cSld>
  <p:clrMapOvr>
    <a:masterClrMapping/>
  </p:clrMapOvr>
  <p:transition spd="med" advTm="2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309895-0421-4EB9-9642-E4BBB5E6E59C}" type="datetimeFigureOut">
              <a:rPr lang="en-US" smtClean="0"/>
              <a:pPr/>
              <a:t>7/13/2023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F0EB379-032C-45EE-9F34-6B8A9A8B7BDD}" type="slidenum">
              <a:rPr lang="en-AU" smtClean="0"/>
              <a:pPr/>
              <a:t>‹#›</a:t>
            </a:fld>
            <a:endParaRPr lang="en-AU"/>
          </a:p>
        </p:txBody>
      </p:sp>
    </p:spTree>
  </p:cSld>
  <p:clrMapOvr>
    <a:masterClrMapping/>
  </p:clrMapOvr>
  <p:transition spd="med" advTm="2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09895-0421-4EB9-9642-E4BBB5E6E59C}" type="datetimeFigureOut">
              <a:rPr lang="en-US" smtClean="0"/>
              <a:pPr/>
              <a:t>7/13/2023</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0EB379-032C-45EE-9F34-6B8A9A8B7BDD}"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Tm="25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1.tiff"/><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7.tiff"/><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www.awm.gov.au/collection" TargetMode="External"/><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www.awm.gov.au/collection" TargetMode="Externa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http://www.awm.gov.au/collection" TargetMode="External"/><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7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image" Target="../media/image179.jp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0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74.xml"/><Relationship Id="rId1" Type="http://schemas.openxmlformats.org/officeDocument/2006/relationships/slideLayout" Target="../slideLayouts/slideLayout2.xml"/><Relationship Id="rId5" Type="http://schemas.openxmlformats.org/officeDocument/2006/relationships/image" Target="../media/image212.jpeg"/><Relationship Id="rId4" Type="http://schemas.openxmlformats.org/officeDocument/2006/relationships/image" Target="../media/image211.jpeg"/></Relationships>
</file>

<file path=ppt/slides/_rels/slide221.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214.jpeg"/></Relationships>
</file>

<file path=ppt/slides/_rels/slide22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0.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hyperlink" Target="http://www.antiaircraft.org.auabout-us/bibliography" TargetMode="Externa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33.jp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34.jp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abr18751@bigpond.net.a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8605"/>
            <a:ext cx="7772400" cy="1071569"/>
          </a:xfrm>
        </p:spPr>
        <p:txBody>
          <a:bodyPr>
            <a:normAutofit fontScale="90000"/>
          </a:bodyPr>
          <a:lstStyle/>
          <a:p>
            <a:r>
              <a:rPr lang="en-AU" b="1" dirty="0">
                <a:solidFill>
                  <a:srgbClr val="FF0000"/>
                </a:solidFill>
              </a:rPr>
              <a:t>2</a:t>
            </a:r>
            <a:r>
              <a:rPr lang="en-AU" b="1" baseline="30000" dirty="0">
                <a:solidFill>
                  <a:srgbClr val="FF0000"/>
                </a:solidFill>
              </a:rPr>
              <a:t>nd</a:t>
            </a:r>
            <a:r>
              <a:rPr lang="en-AU" b="1" dirty="0">
                <a:solidFill>
                  <a:srgbClr val="FF0000"/>
                </a:solidFill>
              </a:rPr>
              <a:t>/3</a:t>
            </a:r>
            <a:r>
              <a:rPr lang="en-AU" b="1" baseline="30000" dirty="0">
                <a:solidFill>
                  <a:srgbClr val="FF0000"/>
                </a:solidFill>
              </a:rPr>
              <a:t>rd</a:t>
            </a:r>
            <a:r>
              <a:rPr lang="en-AU" b="1" dirty="0">
                <a:solidFill>
                  <a:srgbClr val="FF0000"/>
                </a:solidFill>
              </a:rPr>
              <a:t> Australian </a:t>
            </a:r>
            <a:br>
              <a:rPr lang="en-AU" b="1" dirty="0">
                <a:solidFill>
                  <a:srgbClr val="FF0000"/>
                </a:solidFill>
              </a:rPr>
            </a:br>
            <a:r>
              <a:rPr lang="en-AU" b="1" dirty="0">
                <a:solidFill>
                  <a:srgbClr val="FF0000"/>
                </a:solidFill>
              </a:rPr>
              <a:t>Light Anti-Aircraft Regiment</a:t>
            </a:r>
            <a:br>
              <a:rPr lang="en-AU" b="1" dirty="0">
                <a:solidFill>
                  <a:srgbClr val="FF0000"/>
                </a:solidFill>
              </a:rPr>
            </a:br>
            <a:r>
              <a:rPr lang="en-AU" sz="3100" b="1" dirty="0">
                <a:solidFill>
                  <a:srgbClr val="FF0000"/>
                </a:solidFill>
              </a:rPr>
              <a:t>2</a:t>
            </a:r>
            <a:r>
              <a:rPr lang="en-AU" sz="3100" b="1" baseline="30000" dirty="0">
                <a:solidFill>
                  <a:srgbClr val="FF0000"/>
                </a:solidFill>
              </a:rPr>
              <a:t>nd</a:t>
            </a:r>
            <a:r>
              <a:rPr lang="en-AU" sz="3100" b="1" dirty="0">
                <a:solidFill>
                  <a:srgbClr val="FF0000"/>
                </a:solidFill>
              </a:rPr>
              <a:t> Australian Imperial Forces (AIF)</a:t>
            </a:r>
          </a:p>
        </p:txBody>
      </p:sp>
      <p:sp>
        <p:nvSpPr>
          <p:cNvPr id="3" name="Subtitle 2"/>
          <p:cNvSpPr>
            <a:spLocks noGrp="1"/>
          </p:cNvSpPr>
          <p:nvPr>
            <p:ph type="subTitle" idx="1"/>
          </p:nvPr>
        </p:nvSpPr>
        <p:spPr>
          <a:xfrm>
            <a:off x="928662" y="3071810"/>
            <a:ext cx="7286676" cy="3500462"/>
          </a:xfrm>
        </p:spPr>
        <p:txBody>
          <a:bodyPr>
            <a:normAutofit lnSpcReduction="10000"/>
          </a:bodyPr>
          <a:lstStyle/>
          <a:p>
            <a:r>
              <a:rPr lang="en-AU" dirty="0">
                <a:solidFill>
                  <a:srgbClr val="7030A0"/>
                </a:solidFill>
              </a:rPr>
              <a:t>Consisting of</a:t>
            </a:r>
          </a:p>
          <a:p>
            <a:r>
              <a:rPr lang="en-AU" dirty="0">
                <a:solidFill>
                  <a:srgbClr val="7030A0"/>
                </a:solidFill>
              </a:rPr>
              <a:t>Regimental Headquarters</a:t>
            </a:r>
          </a:p>
          <a:p>
            <a:r>
              <a:rPr lang="en-AU" dirty="0">
                <a:solidFill>
                  <a:srgbClr val="7030A0"/>
                </a:solidFill>
              </a:rPr>
              <a:t>7</a:t>
            </a:r>
            <a:r>
              <a:rPr lang="en-AU" baseline="30000" dirty="0">
                <a:solidFill>
                  <a:srgbClr val="7030A0"/>
                </a:solidFill>
              </a:rPr>
              <a:t>th</a:t>
            </a:r>
            <a:r>
              <a:rPr lang="en-AU" dirty="0">
                <a:solidFill>
                  <a:srgbClr val="7030A0"/>
                </a:solidFill>
              </a:rPr>
              <a:t>, 8</a:t>
            </a:r>
            <a:r>
              <a:rPr lang="en-AU" baseline="30000" dirty="0">
                <a:solidFill>
                  <a:srgbClr val="7030A0"/>
                </a:solidFill>
              </a:rPr>
              <a:t>th</a:t>
            </a:r>
            <a:r>
              <a:rPr lang="en-AU" dirty="0">
                <a:solidFill>
                  <a:srgbClr val="7030A0"/>
                </a:solidFill>
              </a:rPr>
              <a:t> and 9</a:t>
            </a:r>
            <a:r>
              <a:rPr lang="en-AU" baseline="30000" dirty="0">
                <a:solidFill>
                  <a:srgbClr val="7030A0"/>
                </a:solidFill>
              </a:rPr>
              <a:t>th</a:t>
            </a:r>
            <a:r>
              <a:rPr lang="en-AU" dirty="0">
                <a:solidFill>
                  <a:srgbClr val="7030A0"/>
                </a:solidFill>
              </a:rPr>
              <a:t> Batteries</a:t>
            </a:r>
          </a:p>
          <a:p>
            <a:r>
              <a:rPr lang="en-AU" dirty="0">
                <a:solidFill>
                  <a:srgbClr val="7030A0"/>
                </a:solidFill>
              </a:rPr>
              <a:t>(of 3 troops each)</a:t>
            </a:r>
          </a:p>
          <a:p>
            <a:r>
              <a:rPr lang="en-AU" dirty="0">
                <a:solidFill>
                  <a:srgbClr val="7030A0"/>
                </a:solidFill>
              </a:rPr>
              <a:t>2/3 LAA Regiment Signal Section</a:t>
            </a:r>
          </a:p>
          <a:p>
            <a:r>
              <a:rPr lang="en-AU" dirty="0">
                <a:solidFill>
                  <a:srgbClr val="7030A0"/>
                </a:solidFill>
              </a:rPr>
              <a:t>Light Aid Detachment – </a:t>
            </a:r>
            <a:r>
              <a:rPr lang="en-AU">
                <a:solidFill>
                  <a:srgbClr val="7030A0"/>
                </a:solidFill>
              </a:rPr>
              <a:t>Workshop Section </a:t>
            </a:r>
            <a:endParaRPr lang="en-AU" dirty="0">
              <a:solidFill>
                <a:srgbClr val="7030A0"/>
              </a:solidFill>
            </a:endParaRPr>
          </a:p>
        </p:txBody>
      </p:sp>
      <p:pic>
        <p:nvPicPr>
          <p:cNvPr id="4098" name="Picture 2"/>
          <p:cNvPicPr>
            <a:picLocks noChangeAspect="1" noChangeArrowheads="1"/>
          </p:cNvPicPr>
          <p:nvPr/>
        </p:nvPicPr>
        <p:blipFill>
          <a:blip r:embed="rId3" cstate="print"/>
          <a:srcRect/>
          <a:stretch>
            <a:fillRect/>
          </a:stretch>
        </p:blipFill>
        <p:spPr bwMode="auto">
          <a:xfrm>
            <a:off x="3643306" y="1785926"/>
            <a:ext cx="1695454" cy="1321879"/>
          </a:xfrm>
          <a:prstGeom prst="rect">
            <a:avLst/>
          </a:prstGeom>
          <a:noFill/>
          <a:ln w="9525">
            <a:noFill/>
            <a:miter lim="800000"/>
            <a:headEnd/>
            <a:tailEnd/>
          </a:ln>
          <a:effectLst/>
        </p:spPr>
      </p:pic>
    </p:spTree>
  </p:cSld>
  <p:clrMapOvr>
    <a:masterClrMapping/>
  </p:clrMapOvr>
  <p:transition spd="med" advClick="0" advTm="20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74638"/>
            <a:ext cx="2643206" cy="6226196"/>
          </a:xfrm>
        </p:spPr>
        <p:txBody>
          <a:bodyPr>
            <a:normAutofit fontScale="90000"/>
          </a:bodyPr>
          <a:lstStyle/>
          <a:p>
            <a:r>
              <a:rPr lang="en-AU" dirty="0"/>
              <a:t>Caulfield Racecourse </a:t>
            </a:r>
            <a:br>
              <a:rPr lang="en-AU" sz="3600" dirty="0"/>
            </a:br>
            <a:br>
              <a:rPr lang="en-AU" sz="3600" dirty="0"/>
            </a:br>
            <a:r>
              <a:rPr lang="en-AU" sz="4000" dirty="0"/>
              <a:t>marching competition </a:t>
            </a:r>
            <a:r>
              <a:rPr lang="en-AU" sz="3600" dirty="0"/>
              <a:t>against infantry recruits</a:t>
            </a:r>
            <a:br>
              <a:rPr lang="en-AU" sz="3600" dirty="0"/>
            </a:br>
            <a:r>
              <a:rPr lang="en-AU" sz="3600" dirty="0"/>
              <a:t>Lt. Willis in charge</a:t>
            </a:r>
            <a:br>
              <a:rPr lang="en-AU" sz="3600" dirty="0"/>
            </a:br>
            <a:br>
              <a:rPr lang="en-AU" sz="3600" dirty="0"/>
            </a:br>
            <a:r>
              <a:rPr lang="en-AU" sz="3600" dirty="0"/>
              <a:t>“WE WON”</a:t>
            </a:r>
          </a:p>
        </p:txBody>
      </p:sp>
      <p:pic>
        <p:nvPicPr>
          <p:cNvPr id="4" name="Content Placeholder 3" descr="Marching_Competition.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654541" y="-1428784"/>
            <a:ext cx="6240669" cy="10144196"/>
          </a:xfrm>
        </p:spPr>
      </p:pic>
    </p:spTree>
  </p:cSld>
  <p:clrMapOvr>
    <a:masterClrMapping/>
  </p:clrMapOvr>
  <p:transition spd="med" advClick="0" advTm="20000"/>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err="1"/>
              <a:t>Rol</a:t>
            </a:r>
            <a:r>
              <a:rPr lang="en-AU" dirty="0"/>
              <a:t> Tonkin and fellow POWs </a:t>
            </a:r>
            <a:br>
              <a:rPr lang="en-AU" dirty="0"/>
            </a:br>
            <a:r>
              <a:rPr lang="en-AU" dirty="0"/>
              <a:t>Stalag XIIIC</a:t>
            </a:r>
          </a:p>
        </p:txBody>
      </p:sp>
      <p:pic>
        <p:nvPicPr>
          <p:cNvPr id="5122" name="Picture 2"/>
          <p:cNvPicPr>
            <a:picLocks noGrp="1" noChangeAspect="1" noChangeArrowheads="1"/>
          </p:cNvPicPr>
          <p:nvPr>
            <p:ph idx="1"/>
          </p:nvPr>
        </p:nvPicPr>
        <p:blipFill>
          <a:blip r:embed="rId3" cstate="print"/>
          <a:srcRect/>
          <a:stretch>
            <a:fillRect/>
          </a:stretch>
        </p:blipFill>
        <p:spPr bwMode="auto">
          <a:xfrm>
            <a:off x="467544" y="1412776"/>
            <a:ext cx="8078537" cy="5213571"/>
          </a:xfrm>
          <a:prstGeom prst="rect">
            <a:avLst/>
          </a:prstGeom>
          <a:noFill/>
          <a:ln w="9525">
            <a:noFill/>
            <a:miter lim="800000"/>
            <a:headEnd/>
            <a:tailEnd/>
          </a:ln>
        </p:spPr>
      </p:pic>
    </p:spTree>
  </p:cSld>
  <p:clrMapOvr>
    <a:masterClrMapping/>
  </p:clrMapOvr>
  <p:transition spd="med" advClick="0" advTm="2000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11 Australian PoW's Stalag XIIIC Mar 4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7544" y="1844824"/>
            <a:ext cx="8280920" cy="52586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548680"/>
          </a:xfrm>
        </p:spPr>
        <p:txBody>
          <a:bodyPr>
            <a:normAutofit fontScale="90000"/>
          </a:bodyPr>
          <a:lstStyle/>
          <a:p>
            <a:r>
              <a:rPr lang="en-AU" sz="3200" dirty="0"/>
              <a:t>Australian POWs Stalag XIIIC March 1942</a:t>
            </a:r>
          </a:p>
        </p:txBody>
      </p:sp>
      <p:sp>
        <p:nvSpPr>
          <p:cNvPr id="3" name="Content Placeholder 2"/>
          <p:cNvSpPr>
            <a:spLocks noGrp="1"/>
          </p:cNvSpPr>
          <p:nvPr>
            <p:ph idx="1"/>
          </p:nvPr>
        </p:nvSpPr>
        <p:spPr>
          <a:xfrm>
            <a:off x="303070" y="476672"/>
            <a:ext cx="8517402" cy="1368151"/>
          </a:xfrm>
        </p:spPr>
        <p:txBody>
          <a:bodyPr>
            <a:normAutofit fontScale="85000" lnSpcReduction="20000"/>
          </a:bodyPr>
          <a:lstStyle/>
          <a:p>
            <a:pPr marL="0" indent="0">
              <a:buNone/>
            </a:pPr>
            <a:r>
              <a:rPr lang="en-AU" sz="2100" dirty="0"/>
              <a:t>Rear from left: Sgt E Harry, Pte F Grant, S Dwight, L Williams, G Parker, F Leslie T St Leon</a:t>
            </a:r>
          </a:p>
          <a:p>
            <a:pPr marL="0" indent="0">
              <a:buNone/>
            </a:pPr>
            <a:r>
              <a:rPr lang="en-AU" sz="2100" dirty="0"/>
              <a:t>Standing: Cpl F Ritchie, Pte R Beale, Pte J Pearson, J Barrow, Cpl M Don, Sgt W Skene</a:t>
            </a:r>
          </a:p>
          <a:p>
            <a:pPr marL="0" indent="0">
              <a:buNone/>
            </a:pPr>
            <a:r>
              <a:rPr lang="en-AU" sz="2100" dirty="0"/>
              <a:t>Seated: Sgt R </a:t>
            </a:r>
            <a:r>
              <a:rPr lang="en-AU" sz="2100" dirty="0" err="1"/>
              <a:t>Dimall</a:t>
            </a:r>
            <a:r>
              <a:rPr lang="en-AU" sz="2100" dirty="0"/>
              <a:t>, Sgt </a:t>
            </a:r>
            <a:r>
              <a:rPr lang="en-AU" sz="2100" dirty="0" err="1"/>
              <a:t>Rol</a:t>
            </a:r>
            <a:r>
              <a:rPr lang="en-AU" sz="2100" dirty="0"/>
              <a:t> Tonkin, CQMS R Hamilton, RSM Brown, Sgt Karl </a:t>
            </a:r>
            <a:r>
              <a:rPr lang="en-AU" sz="2100" dirty="0" err="1"/>
              <a:t>Koska</a:t>
            </a:r>
            <a:r>
              <a:rPr lang="en-AU" sz="2100" dirty="0"/>
              <a:t>, Sgt Elliott, Sgt S Malcolm</a:t>
            </a:r>
          </a:p>
          <a:p>
            <a:pPr marL="0" indent="0">
              <a:buNone/>
            </a:pPr>
            <a:r>
              <a:rPr lang="en-AU" sz="2100" dirty="0"/>
              <a:t>Front: Pte J Devine, E Wright, R Tamblyn, G Ainsley</a:t>
            </a:r>
          </a:p>
          <a:p>
            <a:pPr marL="0" indent="0">
              <a:buNone/>
            </a:pPr>
            <a:endParaRPr lang="en-AU" sz="2000" dirty="0"/>
          </a:p>
          <a:p>
            <a:pPr marL="0" indent="0">
              <a:buNone/>
            </a:pPr>
            <a:endParaRPr lang="en-AU" sz="2000" dirty="0"/>
          </a:p>
        </p:txBody>
      </p:sp>
    </p:spTree>
    <p:extLst>
      <p:ext uri="{BB962C8B-B14F-4D97-AF65-F5344CB8AC3E}">
        <p14:creationId xmlns:p14="http://schemas.microsoft.com/office/powerpoint/2010/main" val="3895442545"/>
      </p:ext>
    </p:extLst>
  </p:cSld>
  <p:clrMapOvr>
    <a:masterClrMapping/>
  </p:clrMapOvr>
  <p:transition spd="med" advTm="25000"/>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864096"/>
          </a:xfrm>
        </p:spPr>
        <p:txBody>
          <a:bodyPr>
            <a:noAutofit/>
          </a:bodyPr>
          <a:lstStyle/>
          <a:p>
            <a:r>
              <a:rPr lang="en-AU" sz="3600" dirty="0"/>
              <a:t>Victorian POWs Stalag XIIIC August 1943 </a:t>
            </a:r>
            <a:r>
              <a:rPr lang="en-AU" sz="3600" dirty="0" err="1"/>
              <a:t>Hammelburg</a:t>
            </a:r>
            <a:r>
              <a:rPr lang="en-AU" sz="3600" dirty="0"/>
              <a:t>, Germany</a:t>
            </a:r>
          </a:p>
        </p:txBody>
      </p:sp>
      <p:sp>
        <p:nvSpPr>
          <p:cNvPr id="3" name="Content Placeholder 2"/>
          <p:cNvSpPr>
            <a:spLocks noGrp="1"/>
          </p:cNvSpPr>
          <p:nvPr>
            <p:ph idx="1"/>
          </p:nvPr>
        </p:nvSpPr>
        <p:spPr>
          <a:xfrm>
            <a:off x="457200" y="1052736"/>
            <a:ext cx="8229600" cy="870093"/>
          </a:xfrm>
        </p:spPr>
        <p:txBody>
          <a:bodyPr>
            <a:normAutofit fontScale="77500" lnSpcReduction="20000"/>
          </a:bodyPr>
          <a:lstStyle/>
          <a:p>
            <a:pPr marL="0" indent="0">
              <a:buNone/>
            </a:pPr>
            <a:r>
              <a:rPr lang="en-AU" sz="1800" dirty="0"/>
              <a:t>The Victorian contingent in the Lager were:</a:t>
            </a:r>
          </a:p>
          <a:p>
            <a:pPr marL="0" indent="0">
              <a:buNone/>
            </a:pPr>
            <a:r>
              <a:rPr lang="en-AU" sz="1800" dirty="0"/>
              <a:t>Rear from left: Duncan McLennan, Marty Wilson, Law Rolling, Charles Rutter, Karl </a:t>
            </a:r>
            <a:r>
              <a:rPr lang="en-AU" sz="1800" dirty="0" err="1"/>
              <a:t>Koska</a:t>
            </a:r>
            <a:r>
              <a:rPr lang="en-AU" sz="1800" dirty="0"/>
              <a:t>,  Ron Phillips, Jack Barrow, Mac McDowell, Murray </a:t>
            </a:r>
            <a:r>
              <a:rPr lang="en-AU" sz="1800" dirty="0" err="1"/>
              <a:t>Storrer</a:t>
            </a:r>
            <a:r>
              <a:rPr lang="en-AU" sz="1800" dirty="0"/>
              <a:t>, </a:t>
            </a:r>
            <a:r>
              <a:rPr lang="en-AU" sz="1800" dirty="0" err="1"/>
              <a:t>Rol</a:t>
            </a:r>
            <a:r>
              <a:rPr lang="en-AU" sz="1800" dirty="0"/>
              <a:t> Tonkin</a:t>
            </a:r>
          </a:p>
          <a:p>
            <a:pPr marL="0" indent="0">
              <a:buNone/>
            </a:pPr>
            <a:r>
              <a:rPr lang="en-AU" sz="1800" dirty="0"/>
              <a:t>Front: Allan </a:t>
            </a:r>
            <a:r>
              <a:rPr lang="en-AU" sz="1800" dirty="0" err="1"/>
              <a:t>Selwood</a:t>
            </a:r>
            <a:r>
              <a:rPr lang="en-AU" sz="1800" dirty="0"/>
              <a:t>, Bill Westover, Bob Richardson, </a:t>
            </a:r>
            <a:r>
              <a:rPr lang="en-AU" sz="1800" dirty="0" err="1"/>
              <a:t>Ern</a:t>
            </a:r>
            <a:r>
              <a:rPr lang="en-AU" sz="1800" dirty="0"/>
              <a:t> Wright, Frank Leslie, Ted Harry</a:t>
            </a:r>
          </a:p>
        </p:txBody>
      </p:sp>
      <p:pic>
        <p:nvPicPr>
          <p:cNvPr id="9218" name="Picture 2" descr="D:\12 Victorian POW's Stalag XIIIC Aug 4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9552" y="1922828"/>
            <a:ext cx="8009991" cy="506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18765"/>
      </p:ext>
    </p:extLst>
  </p:cSld>
  <p:clrMapOvr>
    <a:masterClrMapping/>
  </p:clrMapOvr>
  <p:transition spd="med" advTm="25000"/>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Law Rolling, </a:t>
            </a:r>
            <a:r>
              <a:rPr lang="en-AU" dirty="0" err="1"/>
              <a:t>Rol</a:t>
            </a:r>
            <a:r>
              <a:rPr lang="en-AU" dirty="0"/>
              <a:t> Tonkin and Carl </a:t>
            </a:r>
            <a:r>
              <a:rPr lang="en-AU" dirty="0" err="1"/>
              <a:t>Koska</a:t>
            </a:r>
            <a:endParaRPr lang="en-AU" dirty="0"/>
          </a:p>
        </p:txBody>
      </p:sp>
      <p:pic>
        <p:nvPicPr>
          <p:cNvPr id="6146" name="Picture 2"/>
          <p:cNvPicPr>
            <a:picLocks noGrp="1" noChangeAspect="1" noChangeArrowheads="1"/>
          </p:cNvPicPr>
          <p:nvPr>
            <p:ph idx="1"/>
          </p:nvPr>
        </p:nvPicPr>
        <p:blipFill>
          <a:blip r:embed="rId3" cstate="print"/>
          <a:srcRect/>
          <a:stretch>
            <a:fillRect/>
          </a:stretch>
        </p:blipFill>
        <p:spPr bwMode="auto">
          <a:xfrm>
            <a:off x="897571" y="1600200"/>
            <a:ext cx="7348857" cy="4525963"/>
          </a:xfrm>
          <a:prstGeom prst="rect">
            <a:avLst/>
          </a:prstGeom>
          <a:noFill/>
          <a:ln w="9525">
            <a:noFill/>
            <a:miter lim="800000"/>
            <a:headEnd/>
            <a:tailEnd/>
          </a:ln>
        </p:spPr>
      </p:pic>
    </p:spTree>
  </p:cSld>
  <p:clrMapOvr>
    <a:masterClrMapping/>
  </p:clrMapOvr>
  <p:transition spd="med" advClick="0" advTm="20000"/>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3" cstate="print"/>
          <a:srcRect/>
          <a:stretch>
            <a:fillRect/>
          </a:stretch>
        </p:blipFill>
        <p:spPr bwMode="auto">
          <a:xfrm>
            <a:off x="683568" y="1437090"/>
            <a:ext cx="7848310" cy="5420910"/>
          </a:xfrm>
          <a:prstGeom prst="rect">
            <a:avLst/>
          </a:prstGeom>
          <a:noFill/>
          <a:ln w="9525">
            <a:noFill/>
            <a:miter lim="800000"/>
            <a:headEnd/>
            <a:tailEnd/>
          </a:ln>
        </p:spPr>
      </p:pic>
      <p:sp>
        <p:nvSpPr>
          <p:cNvPr id="2" name="Title 1"/>
          <p:cNvSpPr>
            <a:spLocks noGrp="1"/>
          </p:cNvSpPr>
          <p:nvPr>
            <p:ph type="title"/>
          </p:nvPr>
        </p:nvSpPr>
        <p:spPr>
          <a:xfrm>
            <a:off x="457200" y="0"/>
            <a:ext cx="8229600" cy="692696"/>
          </a:xfrm>
        </p:spPr>
        <p:txBody>
          <a:bodyPr>
            <a:normAutofit/>
          </a:bodyPr>
          <a:lstStyle/>
          <a:p>
            <a:r>
              <a:rPr lang="en-AU" sz="3600" dirty="0"/>
              <a:t>POW group in Stalag XIIIC February 1944</a:t>
            </a:r>
          </a:p>
        </p:txBody>
      </p:sp>
      <p:sp>
        <p:nvSpPr>
          <p:cNvPr id="3" name="TextBox 2"/>
          <p:cNvSpPr txBox="1"/>
          <p:nvPr/>
        </p:nvSpPr>
        <p:spPr>
          <a:xfrm>
            <a:off x="1043608" y="620688"/>
            <a:ext cx="6912768" cy="707886"/>
          </a:xfrm>
          <a:prstGeom prst="rect">
            <a:avLst/>
          </a:prstGeom>
          <a:noFill/>
        </p:spPr>
        <p:txBody>
          <a:bodyPr wrap="square" rtlCol="0">
            <a:spAutoFit/>
          </a:bodyPr>
          <a:lstStyle/>
          <a:p>
            <a:r>
              <a:rPr lang="en-AU" sz="2000" dirty="0"/>
              <a:t>Rear: Curly Chambers, </a:t>
            </a:r>
            <a:r>
              <a:rPr lang="en-AU" sz="2000" dirty="0" err="1"/>
              <a:t>Rol</a:t>
            </a:r>
            <a:r>
              <a:rPr lang="en-AU" sz="2000" dirty="0"/>
              <a:t> Tonkin, Don Rankin, Keith Dillon</a:t>
            </a:r>
          </a:p>
          <a:p>
            <a:r>
              <a:rPr lang="en-AU" sz="2000" dirty="0"/>
              <a:t>Front: Lew Squires, Roy Hamilton, Bert Galloway</a:t>
            </a:r>
          </a:p>
        </p:txBody>
      </p:sp>
    </p:spTree>
  </p:cSld>
  <p:clrMapOvr>
    <a:masterClrMapping/>
  </p:clrMapOvr>
  <p:transition spd="med" advClick="0" advTm="20000"/>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Promenading in Germany</a:t>
            </a:r>
          </a:p>
        </p:txBody>
      </p:sp>
      <p:pic>
        <p:nvPicPr>
          <p:cNvPr id="7170" name="Picture 2"/>
          <p:cNvPicPr>
            <a:picLocks noGrp="1" noChangeAspect="1" noChangeArrowheads="1"/>
          </p:cNvPicPr>
          <p:nvPr>
            <p:ph idx="1"/>
          </p:nvPr>
        </p:nvPicPr>
        <p:blipFill>
          <a:blip r:embed="rId3" cstate="print"/>
          <a:srcRect/>
          <a:stretch>
            <a:fillRect/>
          </a:stretch>
        </p:blipFill>
        <p:spPr bwMode="auto">
          <a:xfrm>
            <a:off x="611560" y="1268760"/>
            <a:ext cx="7927574" cy="5411184"/>
          </a:xfrm>
          <a:prstGeom prst="rect">
            <a:avLst/>
          </a:prstGeom>
          <a:noFill/>
          <a:ln w="9525">
            <a:noFill/>
            <a:miter lim="800000"/>
            <a:headEnd/>
            <a:tailEnd/>
          </a:ln>
        </p:spPr>
      </p:pic>
    </p:spTree>
  </p:cSld>
  <p:clrMapOvr>
    <a:masterClrMapping/>
  </p:clrMapOvr>
  <p:transition spd="med" advClick="0" advTm="20000"/>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An entry from Jack Curry’s (POW) diary</a:t>
            </a:r>
          </a:p>
        </p:txBody>
      </p:sp>
      <p:pic>
        <p:nvPicPr>
          <p:cNvPr id="13315" name="Picture 3"/>
          <p:cNvPicPr>
            <a:picLocks noGrp="1" noChangeAspect="1" noChangeArrowheads="1"/>
          </p:cNvPicPr>
          <p:nvPr>
            <p:ph idx="1"/>
          </p:nvPr>
        </p:nvPicPr>
        <p:blipFill>
          <a:blip r:embed="rId3" cstate="print"/>
          <a:srcRect/>
          <a:stretch>
            <a:fillRect/>
          </a:stretch>
        </p:blipFill>
        <p:spPr bwMode="auto">
          <a:xfrm>
            <a:off x="971600" y="1487095"/>
            <a:ext cx="7217484" cy="5370905"/>
          </a:xfrm>
          <a:prstGeom prst="rect">
            <a:avLst/>
          </a:prstGeom>
          <a:noFill/>
          <a:ln w="9525">
            <a:noFill/>
            <a:miter lim="800000"/>
            <a:headEnd/>
            <a:tailEnd/>
          </a:ln>
        </p:spPr>
      </p:pic>
    </p:spTree>
  </p:cSld>
  <p:clrMapOvr>
    <a:masterClrMapping/>
  </p:clrMapOvr>
  <p:transition spd="med" advClick="0" advTm="20000"/>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AU" dirty="0"/>
              <a:t>Letter home from Jack Curry</a:t>
            </a:r>
          </a:p>
        </p:txBody>
      </p:sp>
      <p:pic>
        <p:nvPicPr>
          <p:cNvPr id="12290" name="Picture 2"/>
          <p:cNvPicPr>
            <a:picLocks noGrp="1" noChangeAspect="1" noChangeArrowheads="1"/>
          </p:cNvPicPr>
          <p:nvPr>
            <p:ph idx="1"/>
          </p:nvPr>
        </p:nvPicPr>
        <p:blipFill>
          <a:blip r:embed="rId3" cstate="print"/>
          <a:srcRect/>
          <a:stretch>
            <a:fillRect/>
          </a:stretch>
        </p:blipFill>
        <p:spPr bwMode="auto">
          <a:xfrm>
            <a:off x="292486" y="980728"/>
            <a:ext cx="8851514" cy="5649491"/>
          </a:xfrm>
          <a:prstGeom prst="rect">
            <a:avLst/>
          </a:prstGeom>
          <a:noFill/>
          <a:ln w="9525">
            <a:noFill/>
            <a:miter lim="800000"/>
            <a:headEnd/>
            <a:tailEnd/>
          </a:ln>
        </p:spPr>
      </p:pic>
    </p:spTree>
  </p:cSld>
  <p:clrMapOvr>
    <a:masterClrMapping/>
  </p:clrMapOvr>
  <p:transition spd="med" advClick="0" advTm="20000"/>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Letter home from Jack Curry after release</a:t>
            </a:r>
          </a:p>
        </p:txBody>
      </p:sp>
      <p:pic>
        <p:nvPicPr>
          <p:cNvPr id="17410" name="Picture 2"/>
          <p:cNvPicPr>
            <a:picLocks noGrp="1" noChangeAspect="1" noChangeArrowheads="1"/>
          </p:cNvPicPr>
          <p:nvPr>
            <p:ph idx="1"/>
          </p:nvPr>
        </p:nvPicPr>
        <p:blipFill>
          <a:blip r:embed="rId3" cstate="print"/>
          <a:srcRect/>
          <a:stretch>
            <a:fillRect/>
          </a:stretch>
        </p:blipFill>
        <p:spPr bwMode="auto">
          <a:xfrm>
            <a:off x="539552" y="1513108"/>
            <a:ext cx="8169284" cy="5344892"/>
          </a:xfrm>
          <a:prstGeom prst="rect">
            <a:avLst/>
          </a:prstGeom>
          <a:noFill/>
          <a:ln w="9525">
            <a:noFill/>
            <a:miter lim="800000"/>
            <a:headEnd/>
            <a:tailEnd/>
          </a:ln>
        </p:spPr>
      </p:pic>
    </p:spTree>
  </p:cSld>
  <p:clrMapOvr>
    <a:masterClrMapping/>
  </p:clrMapOvr>
  <p:transition spd="med" advClick="0" advTm="20000"/>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11288"/>
          </a:xfrm>
        </p:spPr>
        <p:txBody>
          <a:bodyPr/>
          <a:lstStyle/>
          <a:p>
            <a:r>
              <a:rPr lang="en-AU" dirty="0"/>
              <a:t>8</a:t>
            </a:r>
            <a:r>
              <a:rPr lang="en-AU" baseline="30000" dirty="0"/>
              <a:t>th</a:t>
            </a:r>
            <a:r>
              <a:rPr lang="en-AU" dirty="0"/>
              <a:t> Battery</a:t>
            </a:r>
          </a:p>
        </p:txBody>
      </p:sp>
      <p:sp>
        <p:nvSpPr>
          <p:cNvPr id="3" name="Content Placeholder 2"/>
          <p:cNvSpPr>
            <a:spLocks noGrp="1"/>
          </p:cNvSpPr>
          <p:nvPr>
            <p:ph idx="1"/>
          </p:nvPr>
        </p:nvSpPr>
        <p:spPr/>
        <p:txBody>
          <a:bodyPr>
            <a:normAutofit lnSpcReduction="10000"/>
          </a:bodyPr>
          <a:lstStyle/>
          <a:p>
            <a:pPr algn="ctr">
              <a:buNone/>
            </a:pPr>
            <a:r>
              <a:rPr lang="en-AU" dirty="0"/>
              <a:t>Libya</a:t>
            </a:r>
          </a:p>
          <a:p>
            <a:pPr algn="ctr">
              <a:buNone/>
            </a:pPr>
            <a:r>
              <a:rPr lang="en-AU" dirty="0"/>
              <a:t>Tobruk</a:t>
            </a:r>
          </a:p>
          <a:p>
            <a:pPr algn="ctr">
              <a:buNone/>
            </a:pPr>
            <a:r>
              <a:rPr lang="en-AU" dirty="0" err="1"/>
              <a:t>Derna</a:t>
            </a:r>
            <a:endParaRPr lang="en-AU" dirty="0"/>
          </a:p>
          <a:p>
            <a:pPr algn="ctr">
              <a:buNone/>
            </a:pPr>
            <a:r>
              <a:rPr lang="en-AU" dirty="0"/>
              <a:t>Benghazi</a:t>
            </a:r>
          </a:p>
          <a:p>
            <a:pPr algn="ctr">
              <a:buNone/>
            </a:pPr>
            <a:r>
              <a:rPr lang="en-AU" dirty="0"/>
              <a:t>Palestine</a:t>
            </a:r>
          </a:p>
          <a:p>
            <a:pPr algn="ctr">
              <a:buNone/>
            </a:pPr>
            <a:endParaRPr lang="en-AU" dirty="0"/>
          </a:p>
          <a:p>
            <a:pPr algn="ctr">
              <a:buNone/>
            </a:pPr>
            <a:r>
              <a:rPr lang="en-AU" dirty="0"/>
              <a:t>Western Australia</a:t>
            </a:r>
          </a:p>
          <a:p>
            <a:pPr algn="ctr">
              <a:buNone/>
            </a:pPr>
            <a:r>
              <a:rPr lang="en-AU" dirty="0"/>
              <a:t>New Guinea</a:t>
            </a:r>
          </a:p>
          <a:p>
            <a:pPr algn="ctr">
              <a:buNone/>
            </a:pPr>
            <a:endParaRPr lang="en-AU" dirty="0"/>
          </a:p>
        </p:txBody>
      </p:sp>
    </p:spTree>
  </p:cSld>
  <p:clrMapOvr>
    <a:masterClrMapping/>
  </p:clrMapOvr>
  <p:transition spd="med" advClick="0" advTm="20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ndstand_Beds.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14346" y="0"/>
            <a:ext cx="9144000" cy="5775158"/>
          </a:xfrm>
        </p:spPr>
      </p:pic>
      <p:sp>
        <p:nvSpPr>
          <p:cNvPr id="2" name="Title 1"/>
          <p:cNvSpPr>
            <a:spLocks noGrp="1"/>
          </p:cNvSpPr>
          <p:nvPr>
            <p:ph type="title"/>
          </p:nvPr>
        </p:nvSpPr>
        <p:spPr>
          <a:xfrm>
            <a:off x="457200" y="5286388"/>
            <a:ext cx="8472518" cy="1357322"/>
          </a:xfrm>
        </p:spPr>
        <p:txBody>
          <a:bodyPr>
            <a:normAutofit fontScale="90000"/>
          </a:bodyPr>
          <a:lstStyle/>
          <a:p>
            <a:pPr algn="l"/>
            <a:r>
              <a:rPr lang="en-AU" dirty="0"/>
              <a:t>Caulfield Racecourse - </a:t>
            </a:r>
            <a:r>
              <a:rPr lang="en-AU" sz="3600" dirty="0"/>
              <a:t>Scotty Gray in the Guineas Stand accommodation.</a:t>
            </a:r>
            <a:br>
              <a:rPr lang="en-AU" sz="3600" dirty="0"/>
            </a:br>
            <a:r>
              <a:rPr lang="en-AU" sz="3600" dirty="0"/>
              <a:t>Grandstand beds were cold in August 1940</a:t>
            </a:r>
          </a:p>
        </p:txBody>
      </p:sp>
    </p:spTree>
  </p:cSld>
  <p:clrMapOvr>
    <a:masterClrMapping/>
  </p:clrMapOvr>
  <p:transition spd="med" advClick="0" advTm="20000"/>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8</a:t>
            </a:r>
            <a:r>
              <a:rPr lang="en-AU" baseline="30000" dirty="0"/>
              <a:t>th</a:t>
            </a:r>
            <a:r>
              <a:rPr lang="en-AU" dirty="0"/>
              <a:t> Battery</a:t>
            </a:r>
          </a:p>
        </p:txBody>
      </p:sp>
      <p:sp>
        <p:nvSpPr>
          <p:cNvPr id="3" name="Content Placeholder 2"/>
          <p:cNvSpPr>
            <a:spLocks noGrp="1"/>
          </p:cNvSpPr>
          <p:nvPr>
            <p:ph idx="1"/>
          </p:nvPr>
        </p:nvSpPr>
        <p:spPr>
          <a:xfrm>
            <a:off x="0" y="1428736"/>
            <a:ext cx="9001156" cy="5429264"/>
          </a:xfrm>
        </p:spPr>
        <p:txBody>
          <a:bodyPr>
            <a:noAutofit/>
          </a:bodyPr>
          <a:lstStyle/>
          <a:p>
            <a:pPr>
              <a:buNone/>
            </a:pPr>
            <a:r>
              <a:rPr lang="en-AU" sz="1900" dirty="0"/>
              <a:t>       </a:t>
            </a:r>
            <a:r>
              <a:rPr lang="en-AU" sz="2000" dirty="0"/>
              <a:t>At the end of 1940 the Australian 6</a:t>
            </a:r>
            <a:r>
              <a:rPr lang="en-AU" sz="2000" baseline="30000" dirty="0"/>
              <a:t>th</a:t>
            </a:r>
            <a:r>
              <a:rPr lang="en-AU" sz="2000" dirty="0"/>
              <a:t> Division, as part of the 30,000 strong Western Desert Force, marched against the 250,000 strong Italian forces in Egypt and Libya. Despite some fierce resistance, the Allied Force captured </a:t>
            </a:r>
            <a:r>
              <a:rPr lang="en-AU" sz="2000" dirty="0" err="1"/>
              <a:t>Bardia</a:t>
            </a:r>
            <a:r>
              <a:rPr lang="en-AU" sz="2000" dirty="0"/>
              <a:t>, Tobruk, Benghazi and advanced to El </a:t>
            </a:r>
            <a:r>
              <a:rPr lang="en-AU" sz="2000" dirty="0" err="1"/>
              <a:t>Agheila</a:t>
            </a:r>
            <a:r>
              <a:rPr lang="en-AU" sz="2000" dirty="0"/>
              <a:t>.  As the 6</a:t>
            </a:r>
            <a:r>
              <a:rPr lang="en-AU" sz="2000" baseline="30000" dirty="0"/>
              <a:t>th</a:t>
            </a:r>
            <a:r>
              <a:rPr lang="en-AU" sz="2000" dirty="0"/>
              <a:t> Division was moved to Greece, the not so experienced 9</a:t>
            </a:r>
            <a:r>
              <a:rPr lang="en-AU" sz="2000" baseline="30000" dirty="0"/>
              <a:t>th</a:t>
            </a:r>
            <a:r>
              <a:rPr lang="en-AU" sz="2000" dirty="0"/>
              <a:t> Division took over the captured areas.</a:t>
            </a:r>
          </a:p>
          <a:p>
            <a:pPr>
              <a:buNone/>
            </a:pPr>
            <a:endParaRPr lang="en-AU" sz="1400" dirty="0"/>
          </a:p>
          <a:p>
            <a:pPr>
              <a:buNone/>
            </a:pPr>
            <a:r>
              <a:rPr lang="en-AU" sz="2000" dirty="0"/>
              <a:t>       The 8</a:t>
            </a:r>
            <a:r>
              <a:rPr lang="en-AU" sz="2000" baseline="30000" dirty="0"/>
              <a:t>th</a:t>
            </a:r>
            <a:r>
              <a:rPr lang="en-AU" sz="2000" dirty="0"/>
              <a:t> Light Anti-aircraft Battery arrived at Tobruk in a small Polish tramp steamer, without guns or equipment. Tobruk was a rich prize with its good harbour and immense supplies of ammunition and stores abandoned by the Italians.  The 8th Battery gunners were equipped with captured 20mm Breda light anti-aircraft guns. They spread out along the coast to </a:t>
            </a:r>
            <a:r>
              <a:rPr lang="en-AU" sz="2000" dirty="0" err="1"/>
              <a:t>Derna</a:t>
            </a:r>
            <a:r>
              <a:rPr lang="en-AU" sz="2000" dirty="0"/>
              <a:t>, </a:t>
            </a:r>
            <a:r>
              <a:rPr lang="en-AU" sz="2000" dirty="0" err="1"/>
              <a:t>Barce</a:t>
            </a:r>
            <a:r>
              <a:rPr lang="en-AU" sz="2000" dirty="0"/>
              <a:t> and Benghazi to assume the anti-aircraft defence of harbours and some aerodromes. They engaged some enemy aircraft, shooting down their first enemy plane at Benghazi.  </a:t>
            </a:r>
          </a:p>
          <a:p>
            <a:pPr>
              <a:buNone/>
            </a:pPr>
            <a:endParaRPr lang="en-AU" sz="1400" dirty="0"/>
          </a:p>
          <a:p>
            <a:pPr>
              <a:buNone/>
            </a:pPr>
            <a:r>
              <a:rPr lang="en-AU" sz="2000" dirty="0"/>
              <a:t>       At the end of March I94I, General Rommel, commander of the new German Africa </a:t>
            </a:r>
            <a:r>
              <a:rPr lang="en-AU" sz="2000" dirty="0" err="1"/>
              <a:t>Korps</a:t>
            </a:r>
            <a:r>
              <a:rPr lang="en-AU" sz="2000" dirty="0"/>
              <a:t> which had arrived in Tripoli, advanced eastwards.</a:t>
            </a:r>
          </a:p>
        </p:txBody>
      </p:sp>
    </p:spTree>
  </p:cSld>
  <p:clrMapOvr>
    <a:masterClrMapping/>
  </p:clrMapOvr>
  <p:transition spd="med" advClick="0" advTm="30000"/>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714356"/>
            <a:ext cx="8143932" cy="6143644"/>
          </a:xfrm>
        </p:spPr>
        <p:txBody>
          <a:bodyPr>
            <a:noAutofit/>
          </a:bodyPr>
          <a:lstStyle/>
          <a:p>
            <a:pPr>
              <a:buNone/>
            </a:pPr>
            <a:r>
              <a:rPr lang="en-AU" sz="2000" dirty="0"/>
              <a:t>      So began the "Benghazi Handicap", being a withdrawal of allied forces to Tobruk and to Egypt. Thousands of men, trucks and guns streamed back along the coastal road. The Africa </a:t>
            </a:r>
            <a:r>
              <a:rPr lang="en-AU" sz="2000" dirty="0" err="1"/>
              <a:t>Korps</a:t>
            </a:r>
            <a:r>
              <a:rPr lang="en-AU" sz="2000" dirty="0"/>
              <a:t> headed south and east through the desert to outflank the retreating forces.</a:t>
            </a:r>
          </a:p>
          <a:p>
            <a:pPr>
              <a:buNone/>
            </a:pPr>
            <a:endParaRPr lang="en-AU" sz="2000" dirty="0"/>
          </a:p>
          <a:p>
            <a:pPr>
              <a:buNone/>
            </a:pPr>
            <a:r>
              <a:rPr lang="en-AU" sz="2000" dirty="0"/>
              <a:t>      Thirty members of 8</a:t>
            </a:r>
            <a:r>
              <a:rPr lang="en-AU" sz="2000" baseline="30000" dirty="0"/>
              <a:t>th</a:t>
            </a:r>
            <a:r>
              <a:rPr lang="en-AU" sz="2000" dirty="0"/>
              <a:t> Battery were captured. The remainder of the Battery reached Tobruk on 7"'April.</a:t>
            </a:r>
          </a:p>
          <a:p>
            <a:pPr>
              <a:buNone/>
            </a:pPr>
            <a:endParaRPr lang="en-AU" sz="2000" dirty="0"/>
          </a:p>
          <a:p>
            <a:pPr>
              <a:buNone/>
            </a:pPr>
            <a:r>
              <a:rPr lang="en-AU" sz="2000" dirty="0"/>
              <a:t>      Apart from Navy and Air Force personnel, about 24,000 allied fighting troops were cut off and besieged by the 11</a:t>
            </a:r>
            <a:r>
              <a:rPr lang="en-AU" sz="2000" baseline="30000" dirty="0"/>
              <a:t>th</a:t>
            </a:r>
            <a:r>
              <a:rPr lang="en-AU" sz="2000" dirty="0"/>
              <a:t> April. Surplus non-combatant people and enemy prisoners-of-war were evacuated by sea over the next couple of months.  For the next five and a half months, the besieged troops who became known as the "Rats of Tobruk," lived through heat, sandstorms, extreme shortage of water, monotonous rations, severe bombing raids and heavy shelling from artillery; but never hesitated in their task of spirited defence and active retaliation.</a:t>
            </a:r>
          </a:p>
          <a:p>
            <a:pPr>
              <a:buNone/>
            </a:pPr>
            <a:r>
              <a:rPr lang="en-AU" sz="2000" dirty="0"/>
              <a:t>   </a:t>
            </a:r>
          </a:p>
          <a:p>
            <a:pPr>
              <a:buNone/>
            </a:pPr>
            <a:r>
              <a:rPr lang="en-AU" sz="2000" dirty="0"/>
              <a:t>       </a:t>
            </a:r>
          </a:p>
          <a:p>
            <a:pPr>
              <a:buNone/>
            </a:pPr>
            <a:endParaRPr lang="en-AU" sz="2000" dirty="0"/>
          </a:p>
          <a:p>
            <a:pPr>
              <a:buNone/>
            </a:pPr>
            <a:endParaRPr lang="en-AU" sz="2000" dirty="0"/>
          </a:p>
        </p:txBody>
      </p:sp>
    </p:spTree>
  </p:cSld>
  <p:clrMapOvr>
    <a:masterClrMapping/>
  </p:clrMapOvr>
  <p:transition spd="med" advClick="0" advTm="30000"/>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428604"/>
            <a:ext cx="8258204" cy="6143668"/>
          </a:xfrm>
        </p:spPr>
        <p:txBody>
          <a:bodyPr>
            <a:normAutofit/>
          </a:bodyPr>
          <a:lstStyle/>
          <a:p>
            <a:pPr>
              <a:buNone/>
            </a:pPr>
            <a:r>
              <a:rPr lang="en-AU" sz="1900" dirty="0"/>
              <a:t>       </a:t>
            </a:r>
            <a:r>
              <a:rPr lang="en-AU" sz="2000" dirty="0"/>
              <a:t>During the Siege, the 8</a:t>
            </a:r>
            <a:r>
              <a:rPr lang="en-AU" sz="2000" baseline="30000" dirty="0"/>
              <a:t>th</a:t>
            </a:r>
            <a:r>
              <a:rPr lang="en-AU" sz="2000" dirty="0"/>
              <a:t> Battery was credited with shooting down 23 enemy aircraft,  14 more were probably destroyed, 60 were badly damaged, and 100 others were hit.  </a:t>
            </a:r>
          </a:p>
          <a:p>
            <a:pPr>
              <a:buNone/>
            </a:pPr>
            <a:endParaRPr lang="en-AU" sz="1000" dirty="0"/>
          </a:p>
          <a:p>
            <a:pPr>
              <a:buNone/>
            </a:pPr>
            <a:r>
              <a:rPr lang="en-AU" sz="2000" dirty="0"/>
              <a:t>      In September 1941 , the gunners were evacuated from Tobruk by British destroyers which took them back to Alexandria. Although the men's health had been deteriorating, casualties had been light. Apart from the 30 men captured in the Retreat, 5 gunners had been killed and 16 were wounded.</a:t>
            </a:r>
          </a:p>
          <a:p>
            <a:pPr>
              <a:buNone/>
            </a:pPr>
            <a:r>
              <a:rPr lang="en-AU" sz="2000" dirty="0"/>
              <a:t>       Leaving Egypt, the Battery moved by train to Palestine where they rejoined the Regiment. </a:t>
            </a:r>
          </a:p>
          <a:p>
            <a:pPr>
              <a:buNone/>
            </a:pPr>
            <a:endParaRPr lang="en-AU" sz="1200" dirty="0"/>
          </a:p>
          <a:p>
            <a:pPr>
              <a:buNone/>
            </a:pPr>
            <a:r>
              <a:rPr lang="en-AU" sz="2000" dirty="0"/>
              <a:t>       After six months in Palestine having leave, recuperation on good food, and training on </a:t>
            </a:r>
            <a:r>
              <a:rPr lang="en-AU" sz="2000" dirty="0" err="1"/>
              <a:t>Bofors</a:t>
            </a:r>
            <a:r>
              <a:rPr lang="en-AU" sz="2000" dirty="0"/>
              <a:t> guns, the Regiment returned to Australia. Home leave was granted, then the Battery travelled to Western Australia by train, as incursions by the Japanese along the west coast were anticipated.</a:t>
            </a:r>
          </a:p>
          <a:p>
            <a:pPr>
              <a:buNone/>
            </a:pPr>
            <a:endParaRPr lang="en-AU" sz="1200" dirty="0"/>
          </a:p>
          <a:p>
            <a:pPr>
              <a:buNone/>
            </a:pPr>
            <a:r>
              <a:rPr lang="en-AU" sz="2000" dirty="0"/>
              <a:t>       The Battery, now equipped with good </a:t>
            </a:r>
            <a:r>
              <a:rPr lang="en-AU" sz="2000" dirty="0" err="1"/>
              <a:t>Bofors</a:t>
            </a:r>
            <a:r>
              <a:rPr lang="en-AU" sz="2000" dirty="0"/>
              <a:t> guns, was sited at the U.S. Navy's Catalina flying boat base at Crawley Bay, Perth, at airfields at Pearce, Geraldton, Onslow and at the submarine base at Exmouth Gulf.</a:t>
            </a:r>
          </a:p>
          <a:p>
            <a:pPr>
              <a:buNone/>
            </a:pPr>
            <a:endParaRPr lang="en-AU" sz="1900" dirty="0"/>
          </a:p>
          <a:p>
            <a:pPr>
              <a:buNone/>
            </a:pPr>
            <a:endParaRPr lang="en-AU" sz="1900" dirty="0"/>
          </a:p>
        </p:txBody>
      </p:sp>
    </p:spTree>
  </p:cSld>
  <p:clrMapOvr>
    <a:masterClrMapping/>
  </p:clrMapOvr>
  <p:transition spd="med" advClick="0" advTm="30000"/>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357166"/>
            <a:ext cx="8258204" cy="5768997"/>
          </a:xfrm>
        </p:spPr>
        <p:txBody>
          <a:bodyPr>
            <a:normAutofit/>
          </a:bodyPr>
          <a:lstStyle/>
          <a:p>
            <a:pPr>
              <a:buNone/>
            </a:pPr>
            <a:r>
              <a:rPr lang="en-AU" sz="2000" dirty="0"/>
              <a:t>       The happy sojourn in the West (when several of the gunners married West Australian girls), came to an end when the Battery was relieved by 116</a:t>
            </a:r>
            <a:r>
              <a:rPr lang="en-AU" sz="2000" baseline="30000" dirty="0"/>
              <a:t>th</a:t>
            </a:r>
            <a:r>
              <a:rPr lang="en-AU" sz="2000" dirty="0"/>
              <a:t> Light Anti-aircraft Regiment and went to a bush camp at Helidon, Queensland, to train as an airborne battery.</a:t>
            </a:r>
          </a:p>
          <a:p>
            <a:pPr>
              <a:buNone/>
            </a:pPr>
            <a:endParaRPr lang="en-AU" sz="2000" dirty="0"/>
          </a:p>
          <a:p>
            <a:pPr>
              <a:buNone/>
            </a:pPr>
            <a:r>
              <a:rPr lang="en-AU" sz="2000" dirty="0"/>
              <a:t>       As the proposed airborne project faded out, the Battery then went on by sea to  Buna, in New Guinea. Gun sites were taken over at the coast and near heavy A.A. guns and airstrips.</a:t>
            </a:r>
          </a:p>
          <a:p>
            <a:pPr>
              <a:buNone/>
            </a:pPr>
            <a:endParaRPr lang="en-AU" sz="2000" dirty="0"/>
          </a:p>
          <a:p>
            <a:pPr>
              <a:buNone/>
            </a:pPr>
            <a:r>
              <a:rPr lang="en-AU" sz="2000" dirty="0"/>
              <a:t>       In the changed conditions from the Middle East and Western Australia, the Battery adapted to the jungle surroundings, the high kunai grass, mosquitoes and swamps.</a:t>
            </a:r>
          </a:p>
          <a:p>
            <a:pPr>
              <a:buNone/>
            </a:pPr>
            <a:endParaRPr lang="en-AU" sz="2000" dirty="0"/>
          </a:p>
          <a:p>
            <a:pPr>
              <a:buNone/>
            </a:pPr>
            <a:r>
              <a:rPr lang="en-AU" sz="2000" dirty="0"/>
              <a:t>      With the United States' powerful air force rapidly gaining air supremacy in the area, after six months the Battery returned to Queensland, where it was sadly disbanded. Most of the men were transferred to other anti-aircraft units.</a:t>
            </a:r>
          </a:p>
        </p:txBody>
      </p:sp>
    </p:spTree>
  </p:cSld>
  <p:clrMapOvr>
    <a:masterClrMapping/>
  </p:clrMapOvr>
  <p:transition spd="med" advClick="0" advTm="26000"/>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oup of men posing for a photo&#10;&#10;Description automatically generated with low confidence">
            <a:extLst>
              <a:ext uri="{FF2B5EF4-FFF2-40B4-BE49-F238E27FC236}">
                <a16:creationId xmlns:a16="http://schemas.microsoft.com/office/drawing/2014/main" id="{50DA2F06-BC1F-7735-E02C-EEE997A2C78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287173" y="1339850"/>
            <a:ext cx="2569654" cy="4178300"/>
          </a:xfrm>
          <a:prstGeom prst="rect">
            <a:avLst/>
          </a:prstGeom>
        </p:spPr>
      </p:pic>
      <p:sp>
        <p:nvSpPr>
          <p:cNvPr id="10" name="TextBox 9">
            <a:extLst>
              <a:ext uri="{FF2B5EF4-FFF2-40B4-BE49-F238E27FC236}">
                <a16:creationId xmlns:a16="http://schemas.microsoft.com/office/drawing/2014/main" id="{7474C619-9466-9C6B-6BC1-6A612D578FF3}"/>
              </a:ext>
            </a:extLst>
          </p:cNvPr>
          <p:cNvSpPr txBox="1"/>
          <p:nvPr/>
        </p:nvSpPr>
        <p:spPr>
          <a:xfrm>
            <a:off x="721628" y="2326822"/>
            <a:ext cx="2207787" cy="1777410"/>
          </a:xfrm>
          <a:prstGeom prst="rect">
            <a:avLst/>
          </a:prstGeom>
          <a:noFill/>
        </p:spPr>
        <p:txBody>
          <a:bodyPr wrap="square" rtlCol="0">
            <a:spAutoFit/>
          </a:bodyPr>
          <a:lstStyle/>
          <a:p>
            <a:pPr algn="ctr"/>
            <a:r>
              <a:rPr lang="en-US" sz="2400" b="1" dirty="0">
                <a:solidFill>
                  <a:schemeClr val="accent1">
                    <a:lumMod val="50000"/>
                  </a:schemeClr>
                </a:solidFill>
                <a:ea typeface="Calibri" panose="020F0502020204030204" pitchFamily="34" charset="0"/>
                <a:cs typeface="Times New Roman" panose="02020603050405020304" pitchFamily="18" charset="0"/>
              </a:rPr>
              <a:t>Ronald Berry</a:t>
            </a:r>
            <a:endParaRPr lang="en-AU" sz="2400" dirty="0">
              <a:solidFill>
                <a:schemeClr val="accent1">
                  <a:lumMod val="50000"/>
                </a:schemeClr>
              </a:solidFill>
              <a:ea typeface="Calibri" panose="020F0502020204030204" pitchFamily="34" charset="0"/>
              <a:cs typeface="Times New Roman" panose="02020603050405020304" pitchFamily="18" charset="0"/>
            </a:endParaRPr>
          </a:p>
          <a:p>
            <a:pPr algn="ctr"/>
            <a:r>
              <a:rPr lang="en-US" sz="2400" b="1" dirty="0">
                <a:solidFill>
                  <a:schemeClr val="accent1">
                    <a:lumMod val="50000"/>
                  </a:schemeClr>
                </a:solidFill>
                <a:ea typeface="Calibri" panose="020F0502020204030204" pitchFamily="34" charset="0"/>
                <a:cs typeface="Times New Roman" panose="02020603050405020304" pitchFamily="18" charset="0"/>
              </a:rPr>
              <a:t>(VX 51751)</a:t>
            </a:r>
          </a:p>
          <a:p>
            <a:pPr algn="ctr"/>
            <a:r>
              <a:rPr lang="en-US" sz="2400" b="1" dirty="0">
                <a:solidFill>
                  <a:schemeClr val="accent1">
                    <a:lumMod val="50000"/>
                  </a:schemeClr>
                </a:solidFill>
                <a:ea typeface="Calibri" panose="020F0502020204030204" pitchFamily="34" charset="0"/>
                <a:cs typeface="Times New Roman" panose="02020603050405020304" pitchFamily="18" charset="0"/>
              </a:rPr>
              <a:t>8 Battery</a:t>
            </a:r>
          </a:p>
          <a:p>
            <a:pPr algn="ctr"/>
            <a:r>
              <a:rPr lang="en-US" sz="2400" b="1" dirty="0">
                <a:solidFill>
                  <a:schemeClr val="accent1">
                    <a:lumMod val="50000"/>
                  </a:schemeClr>
                </a:solidFill>
                <a:ea typeface="Calibri" panose="020F0502020204030204" pitchFamily="34" charset="0"/>
                <a:cs typeface="Times New Roman" panose="02020603050405020304" pitchFamily="18" charset="0"/>
              </a:rPr>
              <a:t>(left)</a:t>
            </a:r>
            <a:endParaRPr lang="en-AU" sz="2400" dirty="0">
              <a:solidFill>
                <a:schemeClr val="accent1">
                  <a:lumMod val="50000"/>
                </a:schemeClr>
              </a:solidFill>
              <a:ea typeface="Calibri" panose="020F0502020204030204" pitchFamily="34" charset="0"/>
              <a:cs typeface="Times New Roman" panose="02020603050405020304" pitchFamily="18" charset="0"/>
            </a:endParaRPr>
          </a:p>
          <a:p>
            <a:endParaRPr lang="en-US" sz="1350" dirty="0"/>
          </a:p>
        </p:txBody>
      </p:sp>
    </p:spTree>
    <p:extLst>
      <p:ext uri="{BB962C8B-B14F-4D97-AF65-F5344CB8AC3E}">
        <p14:creationId xmlns:p14="http://schemas.microsoft.com/office/powerpoint/2010/main" val="2418235327"/>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men sitting at a table&#10;&#10;Description automatically generated with medium confidence">
            <a:extLst>
              <a:ext uri="{FF2B5EF4-FFF2-40B4-BE49-F238E27FC236}">
                <a16:creationId xmlns:a16="http://schemas.microsoft.com/office/drawing/2014/main" id="{BFD09DF4-7E1E-3883-9049-83B9E4C4EC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403" r="11017"/>
          <a:stretch/>
        </p:blipFill>
        <p:spPr>
          <a:xfrm>
            <a:off x="15" y="857574"/>
            <a:ext cx="6086460" cy="4806233"/>
          </a:xfrm>
          <a:prstGeom prst="rect">
            <a:avLst/>
          </a:prstGeom>
        </p:spPr>
      </p:pic>
      <p:sp>
        <p:nvSpPr>
          <p:cNvPr id="9" name="Content Placeholder 8">
            <a:extLst>
              <a:ext uri="{FF2B5EF4-FFF2-40B4-BE49-F238E27FC236}">
                <a16:creationId xmlns:a16="http://schemas.microsoft.com/office/drawing/2014/main" id="{F23C175C-D860-B038-132D-85B58A073526}"/>
              </a:ext>
            </a:extLst>
          </p:cNvPr>
          <p:cNvSpPr>
            <a:spLocks noGrp="1"/>
          </p:cNvSpPr>
          <p:nvPr>
            <p:ph idx="1"/>
          </p:nvPr>
        </p:nvSpPr>
        <p:spPr>
          <a:xfrm>
            <a:off x="6482395" y="2671056"/>
            <a:ext cx="2207110" cy="2655199"/>
          </a:xfrm>
        </p:spPr>
        <p:txBody>
          <a:bodyPr>
            <a:normAutofit/>
          </a:bodyPr>
          <a:lstStyle/>
          <a:p>
            <a:pPr marL="0" indent="0" algn="ctr">
              <a:buNone/>
            </a:pPr>
            <a:r>
              <a:rPr lang="en-US" sz="2400" dirty="0"/>
              <a:t>Ern Cope (right) and mates </a:t>
            </a:r>
          </a:p>
          <a:p>
            <a:pPr marL="0" indent="0" algn="ctr">
              <a:buNone/>
            </a:pPr>
            <a:endParaRPr lang="en-US" sz="2400" dirty="0"/>
          </a:p>
          <a:p>
            <a:pPr marL="0" indent="0" algn="ctr">
              <a:buNone/>
            </a:pPr>
            <a:r>
              <a:rPr lang="en-US" sz="2400" dirty="0"/>
              <a:t>Cairo 1941</a:t>
            </a:r>
          </a:p>
        </p:txBody>
      </p:sp>
    </p:spTree>
    <p:extLst>
      <p:ext uri="{BB962C8B-B14F-4D97-AF65-F5344CB8AC3E}">
        <p14:creationId xmlns:p14="http://schemas.microsoft.com/office/powerpoint/2010/main" val="4283138635"/>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descr="1941, Tobruk 1e.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357166"/>
            <a:ext cx="9624079" cy="6286520"/>
          </a:xfrm>
        </p:spPr>
      </p:pic>
    </p:spTree>
  </p:cSld>
  <p:clrMapOvr>
    <a:masterClrMapping/>
  </p:clrMapOvr>
  <p:transition spd="med" advClick="0" advTm="20000"/>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cMcGillvray.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7281" y="1"/>
            <a:ext cx="10311669" cy="6858000"/>
          </a:xfrm>
        </p:spPr>
      </p:pic>
      <p:sp>
        <p:nvSpPr>
          <p:cNvPr id="2" name="Title 1"/>
          <p:cNvSpPr>
            <a:spLocks noGrp="1"/>
          </p:cNvSpPr>
          <p:nvPr>
            <p:ph type="title"/>
          </p:nvPr>
        </p:nvSpPr>
        <p:spPr/>
        <p:txBody>
          <a:bodyPr>
            <a:normAutofit fontScale="90000"/>
          </a:bodyPr>
          <a:lstStyle/>
          <a:p>
            <a:r>
              <a:rPr lang="en-AU" dirty="0"/>
              <a:t>8</a:t>
            </a:r>
            <a:r>
              <a:rPr lang="en-AU" baseline="30000" dirty="0"/>
              <a:t>th</a:t>
            </a:r>
            <a:r>
              <a:rPr lang="en-AU" dirty="0"/>
              <a:t> Battery captured gun </a:t>
            </a:r>
            <a:br>
              <a:rPr lang="en-AU" dirty="0"/>
            </a:br>
            <a:r>
              <a:rPr lang="en-AU" dirty="0"/>
              <a:t>– Mac </a:t>
            </a:r>
            <a:r>
              <a:rPr lang="en-AU" dirty="0" err="1"/>
              <a:t>McGilvray</a:t>
            </a:r>
            <a:endParaRPr lang="en-AU" dirty="0"/>
          </a:p>
        </p:txBody>
      </p:sp>
    </p:spTree>
  </p:cSld>
  <p:clrMapOvr>
    <a:masterClrMapping/>
  </p:clrMapOvr>
  <p:transition spd="med" advClick="0" advTm="20000"/>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reda_John_Campbell_0001.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14412" y="-311908"/>
            <a:ext cx="10147533" cy="7384246"/>
          </a:xfrm>
        </p:spPr>
      </p:pic>
      <p:sp>
        <p:nvSpPr>
          <p:cNvPr id="2" name="Title 1"/>
          <p:cNvSpPr>
            <a:spLocks noGrp="1"/>
          </p:cNvSpPr>
          <p:nvPr>
            <p:ph type="title"/>
          </p:nvPr>
        </p:nvSpPr>
        <p:spPr>
          <a:xfrm>
            <a:off x="457200" y="-142900"/>
            <a:ext cx="8229600" cy="1285884"/>
          </a:xfrm>
        </p:spPr>
        <p:txBody>
          <a:bodyPr>
            <a:normAutofit fontScale="90000"/>
          </a:bodyPr>
          <a:lstStyle/>
          <a:p>
            <a:r>
              <a:rPr lang="en-AU" sz="5300" dirty="0"/>
              <a:t> 8</a:t>
            </a:r>
            <a:r>
              <a:rPr lang="en-AU" sz="5300" baseline="30000" dirty="0"/>
              <a:t>th</a:t>
            </a:r>
            <a:r>
              <a:rPr lang="en-AU" sz="5300" dirty="0"/>
              <a:t> Battery Breda gun</a:t>
            </a:r>
            <a:r>
              <a:rPr lang="en-AU" dirty="0"/>
              <a:t> –</a:t>
            </a:r>
            <a:br>
              <a:rPr lang="en-AU" dirty="0"/>
            </a:br>
            <a:r>
              <a:rPr lang="en-AU" dirty="0"/>
              <a:t>John Campbell</a:t>
            </a:r>
          </a:p>
        </p:txBody>
      </p:sp>
    </p:spTree>
  </p:cSld>
  <p:clrMapOvr>
    <a:masterClrMapping/>
  </p:clrMapOvr>
  <p:transition spd="med" advClick="0" advTm="20000"/>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reda_Gun_Crew.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9144000" cy="7040398"/>
          </a:xfrm>
        </p:spPr>
      </p:pic>
      <p:sp>
        <p:nvSpPr>
          <p:cNvPr id="2" name="Title 1"/>
          <p:cNvSpPr>
            <a:spLocks noGrp="1"/>
          </p:cNvSpPr>
          <p:nvPr>
            <p:ph type="title"/>
          </p:nvPr>
        </p:nvSpPr>
        <p:spPr>
          <a:xfrm>
            <a:off x="457200" y="0"/>
            <a:ext cx="8229600" cy="1785926"/>
          </a:xfrm>
        </p:spPr>
        <p:txBody>
          <a:bodyPr>
            <a:normAutofit/>
          </a:bodyPr>
          <a:lstStyle/>
          <a:p>
            <a:r>
              <a:rPr lang="en-AU" dirty="0"/>
              <a:t>8</a:t>
            </a:r>
            <a:r>
              <a:rPr lang="en-AU" baseline="30000" dirty="0"/>
              <a:t>th</a:t>
            </a:r>
            <a:r>
              <a:rPr lang="en-AU" dirty="0"/>
              <a:t> Battery Breda gun crew</a:t>
            </a:r>
            <a:br>
              <a:rPr lang="en-AU" dirty="0"/>
            </a:br>
            <a:endParaRPr lang="en-AU" dirty="0"/>
          </a:p>
        </p:txBody>
      </p:sp>
    </p:spTree>
  </p:cSld>
  <p:clrMapOvr>
    <a:masterClrMapping/>
  </p:clrMapOvr>
  <p:transition spd="med" advClick="0" advTm="20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imPaton,GeorgePrince,HaroldCole.jpg"/>
          <p:cNvPicPr>
            <a:picLocks noGrp="1" noChangeAspect="1"/>
          </p:cNvPicPr>
          <p:nvPr>
            <p:ph idx="1"/>
          </p:nvPr>
        </p:nvPicPr>
        <p:blipFill>
          <a:blip r:embed="rId3" cstate="print"/>
          <a:stretch>
            <a:fillRect/>
          </a:stretch>
        </p:blipFill>
        <p:spPr>
          <a:xfrm>
            <a:off x="-763391" y="-214338"/>
            <a:ext cx="10449884" cy="7286676"/>
          </a:xfrm>
        </p:spPr>
      </p:pic>
      <p:sp>
        <p:nvSpPr>
          <p:cNvPr id="2" name="Title 1"/>
          <p:cNvSpPr>
            <a:spLocks noGrp="1"/>
          </p:cNvSpPr>
          <p:nvPr>
            <p:ph type="title"/>
          </p:nvPr>
        </p:nvSpPr>
        <p:spPr>
          <a:xfrm>
            <a:off x="0" y="274638"/>
            <a:ext cx="9358346" cy="1143000"/>
          </a:xfrm>
        </p:spPr>
        <p:txBody>
          <a:bodyPr>
            <a:normAutofit fontScale="90000"/>
          </a:bodyPr>
          <a:lstStyle/>
          <a:p>
            <a:r>
              <a:rPr lang="en-AU" dirty="0"/>
              <a:t>Caulfield Racecourse – members’ car park</a:t>
            </a:r>
            <a:br>
              <a:rPr lang="en-AU" dirty="0"/>
            </a:br>
            <a:r>
              <a:rPr lang="en-AU" dirty="0"/>
              <a:t>Jim Paton, George Prince, Harold Cole</a:t>
            </a:r>
          </a:p>
        </p:txBody>
      </p:sp>
    </p:spTree>
  </p:cSld>
  <p:clrMapOvr>
    <a:masterClrMapping/>
  </p:clrMapOvr>
  <p:transition spd="med" advClick="0" advTm="20000"/>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oks-Howat,Reid,Unknown.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57222" y="0"/>
            <a:ext cx="9709209" cy="6858000"/>
          </a:xfrm>
        </p:spPr>
      </p:pic>
      <p:sp>
        <p:nvSpPr>
          <p:cNvPr id="2" name="Title 1"/>
          <p:cNvSpPr>
            <a:spLocks noGrp="1"/>
          </p:cNvSpPr>
          <p:nvPr>
            <p:ph type="title"/>
          </p:nvPr>
        </p:nvSpPr>
        <p:spPr/>
        <p:txBody>
          <a:bodyPr>
            <a:normAutofit fontScale="90000"/>
          </a:bodyPr>
          <a:lstStyle/>
          <a:p>
            <a:r>
              <a:rPr lang="en-AU" sz="5300" dirty="0"/>
              <a:t>8</a:t>
            </a:r>
            <a:r>
              <a:rPr lang="en-AU" sz="5300" baseline="30000" dirty="0"/>
              <a:t>th</a:t>
            </a:r>
            <a:r>
              <a:rPr lang="en-AU" sz="5300" dirty="0"/>
              <a:t> Battery </a:t>
            </a:r>
            <a:r>
              <a:rPr lang="en-AU" dirty="0"/>
              <a:t>- Cooks-</a:t>
            </a:r>
            <a:r>
              <a:rPr lang="en-AU" dirty="0" err="1"/>
              <a:t>Howat</a:t>
            </a:r>
            <a:r>
              <a:rPr lang="en-AU" dirty="0"/>
              <a:t>, Reid and mate</a:t>
            </a:r>
          </a:p>
        </p:txBody>
      </p:sp>
    </p:spTree>
  </p:cSld>
  <p:clrMapOvr>
    <a:masterClrMapping/>
  </p:clrMapOvr>
  <p:transition spd="med" advClick="0" advTm="20000"/>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dr_JL_Courtney_MM_#1.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57158" y="0"/>
            <a:ext cx="8556655" cy="7000900"/>
          </a:xfrm>
        </p:spPr>
      </p:pic>
      <p:sp>
        <p:nvSpPr>
          <p:cNvPr id="2" name="Title 1"/>
          <p:cNvSpPr>
            <a:spLocks noGrp="1"/>
          </p:cNvSpPr>
          <p:nvPr>
            <p:ph type="title"/>
          </p:nvPr>
        </p:nvSpPr>
        <p:spPr>
          <a:xfrm>
            <a:off x="6143636" y="274638"/>
            <a:ext cx="2857520" cy="6583362"/>
          </a:xfrm>
        </p:spPr>
        <p:txBody>
          <a:bodyPr/>
          <a:lstStyle/>
          <a:p>
            <a:r>
              <a:rPr lang="en-AU" b="1" dirty="0" err="1"/>
              <a:t>Bdr</a:t>
            </a:r>
            <a:r>
              <a:rPr lang="en-AU" b="1" dirty="0"/>
              <a:t> JL Courtney</a:t>
            </a:r>
          </a:p>
        </p:txBody>
      </p:sp>
    </p:spTree>
  </p:cSld>
  <p:clrMapOvr>
    <a:masterClrMapping/>
  </p:clrMapOvr>
  <p:transition spd="med" advClick="0" advTm="20000"/>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8024" y="274638"/>
            <a:ext cx="3898776" cy="6250706"/>
          </a:xfrm>
        </p:spPr>
        <p:txBody>
          <a:bodyPr/>
          <a:lstStyle/>
          <a:p>
            <a:r>
              <a:rPr lang="en-AU" dirty="0"/>
              <a:t>Vern Maxwell</a:t>
            </a:r>
            <a:br>
              <a:rPr lang="en-AU" dirty="0"/>
            </a:br>
            <a:r>
              <a:rPr lang="en-AU" dirty="0"/>
              <a:t>(8 </a:t>
            </a:r>
            <a:r>
              <a:rPr lang="en-AU" dirty="0" err="1"/>
              <a:t>Bty</a:t>
            </a:r>
            <a:r>
              <a:rPr lang="en-AU" dirty="0"/>
              <a:t>)</a:t>
            </a:r>
            <a:br>
              <a:rPr lang="en-AU" dirty="0"/>
            </a:br>
            <a:r>
              <a:rPr lang="en-AU" dirty="0"/>
              <a:t>August 1940</a:t>
            </a:r>
          </a:p>
        </p:txBody>
      </p:sp>
      <p:pic>
        <p:nvPicPr>
          <p:cNvPr id="17410" name="Picture 2" descr="D:\22 Vern Maxwell August 194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26" y="0"/>
            <a:ext cx="432623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267188"/>
      </p:ext>
    </p:extLst>
  </p:cSld>
  <p:clrMapOvr>
    <a:masterClrMapping/>
  </p:clrMapOvr>
  <p:transition spd="med" advTm="25000"/>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descr="1941, 01, Derna.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3767" y="285728"/>
            <a:ext cx="9317767" cy="6215082"/>
          </a:xfrm>
        </p:spPr>
      </p:pic>
    </p:spTree>
  </p:cSld>
  <p:clrMapOvr>
    <a:masterClrMapping/>
  </p:clrMapOvr>
  <p:transition spd="med" advClick="0" advTm="20000"/>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descr="1941, 04, Derna Harbour.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2981" y="0"/>
            <a:ext cx="9276981" cy="6858000"/>
          </a:xfrm>
        </p:spPr>
      </p:pic>
    </p:spTree>
  </p:cSld>
  <p:clrMapOvr>
    <a:masterClrMapping/>
  </p:clrMapOvr>
  <p:transition spd="med" advClick="0" advTm="20000"/>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erna_Building_Damage.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6315" y="0"/>
            <a:ext cx="9030833" cy="6858000"/>
          </a:xfrm>
        </p:spPr>
      </p:pic>
      <p:sp>
        <p:nvSpPr>
          <p:cNvPr id="2" name="Title 1"/>
          <p:cNvSpPr>
            <a:spLocks noGrp="1"/>
          </p:cNvSpPr>
          <p:nvPr>
            <p:ph type="title"/>
          </p:nvPr>
        </p:nvSpPr>
        <p:spPr>
          <a:xfrm>
            <a:off x="457200" y="571480"/>
            <a:ext cx="8229600" cy="846158"/>
          </a:xfrm>
        </p:spPr>
        <p:txBody>
          <a:bodyPr/>
          <a:lstStyle/>
          <a:p>
            <a:r>
              <a:rPr lang="en-AU" dirty="0" err="1"/>
              <a:t>Derna</a:t>
            </a:r>
            <a:endParaRPr lang="en-AU" dirty="0"/>
          </a:p>
        </p:txBody>
      </p:sp>
    </p:spTree>
  </p:cSld>
  <p:clrMapOvr>
    <a:masterClrMapping/>
  </p:clrMapOvr>
  <p:transition spd="med" advClick="0" advTm="20000"/>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descr="1941, Derna.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642918"/>
            <a:ext cx="9144000" cy="5640176"/>
          </a:xfrm>
        </p:spPr>
      </p:pic>
      <p:sp>
        <p:nvSpPr>
          <p:cNvPr id="5" name="TextBox 4"/>
          <p:cNvSpPr txBox="1"/>
          <p:nvPr/>
        </p:nvSpPr>
        <p:spPr>
          <a:xfrm>
            <a:off x="3286116" y="5214950"/>
            <a:ext cx="1279517" cy="584775"/>
          </a:xfrm>
          <a:prstGeom prst="rect">
            <a:avLst/>
          </a:prstGeom>
          <a:noFill/>
        </p:spPr>
        <p:txBody>
          <a:bodyPr wrap="square" rtlCol="0">
            <a:spAutoFit/>
          </a:bodyPr>
          <a:lstStyle/>
          <a:p>
            <a:r>
              <a:rPr lang="en-AU" sz="3200" dirty="0">
                <a:solidFill>
                  <a:srgbClr val="5CD947"/>
                </a:solidFill>
              </a:rPr>
              <a:t>Bryant</a:t>
            </a:r>
          </a:p>
        </p:txBody>
      </p:sp>
    </p:spTree>
  </p:cSld>
  <p:clrMapOvr>
    <a:masterClrMapping/>
  </p:clrMapOvr>
  <p:transition spd="med" advClick="0" advTm="20000"/>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096" y="274638"/>
            <a:ext cx="3250704" cy="6250706"/>
          </a:xfrm>
        </p:spPr>
        <p:txBody>
          <a:bodyPr/>
          <a:lstStyle/>
          <a:p>
            <a:r>
              <a:rPr lang="en-AU" dirty="0"/>
              <a:t>Bill </a:t>
            </a:r>
            <a:r>
              <a:rPr lang="en-AU" dirty="0" err="1"/>
              <a:t>Schack</a:t>
            </a:r>
            <a:r>
              <a:rPr lang="en-AU" dirty="0"/>
              <a:t>, Cec Palmer, Vern Maxwell</a:t>
            </a:r>
            <a:br>
              <a:rPr lang="en-AU" dirty="0"/>
            </a:br>
            <a:r>
              <a:rPr lang="en-AU" dirty="0"/>
              <a:t>February 1941</a:t>
            </a:r>
          </a:p>
        </p:txBody>
      </p:sp>
      <p:pic>
        <p:nvPicPr>
          <p:cNvPr id="18434" name="Picture 2" descr="D:\23 Bill Schack, Cec Palmer, Vern Maxwell, Feb 4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148064" cy="7187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904422"/>
      </p:ext>
    </p:extLst>
  </p:cSld>
  <p:clrMapOvr>
    <a:masterClrMapping/>
  </p:clrMapOvr>
  <p:transition spd="med" advTm="25000"/>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14668" cy="6297634"/>
          </a:xfrm>
        </p:spPr>
        <p:txBody>
          <a:bodyPr/>
          <a:lstStyle/>
          <a:p>
            <a:r>
              <a:rPr lang="en-AU" dirty="0"/>
              <a:t>Gunner </a:t>
            </a:r>
            <a:br>
              <a:rPr lang="en-AU" dirty="0"/>
            </a:br>
            <a:r>
              <a:rPr lang="en-AU" dirty="0"/>
              <a:t>Greenwood</a:t>
            </a:r>
            <a:br>
              <a:rPr lang="en-AU" dirty="0"/>
            </a:br>
            <a:br>
              <a:rPr lang="en-AU" dirty="0"/>
            </a:br>
            <a:r>
              <a:rPr lang="en-AU" dirty="0"/>
              <a:t>8</a:t>
            </a:r>
            <a:r>
              <a:rPr lang="en-AU" baseline="30000" dirty="0"/>
              <a:t>th</a:t>
            </a:r>
            <a:r>
              <a:rPr lang="en-AU" dirty="0"/>
              <a:t> Battery</a:t>
            </a:r>
          </a:p>
        </p:txBody>
      </p:sp>
      <p:pic>
        <p:nvPicPr>
          <p:cNvPr id="4" name="Content Placeholder 3" descr="Gnr_Greenwood.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769159" y="-285776"/>
            <a:ext cx="5374841" cy="7143776"/>
          </a:xfrm>
        </p:spPr>
      </p:pic>
    </p:spTree>
  </p:cSld>
  <p:clrMapOvr>
    <a:masterClrMapping/>
  </p:clrMapOvr>
  <p:transition spd="med" advClick="0" advTm="20000"/>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43296" cy="6583362"/>
          </a:xfrm>
        </p:spPr>
        <p:txBody>
          <a:bodyPr/>
          <a:lstStyle/>
          <a:p>
            <a:r>
              <a:rPr lang="en-AU" dirty="0"/>
              <a:t>Benghazi</a:t>
            </a:r>
          </a:p>
        </p:txBody>
      </p:sp>
      <p:pic>
        <p:nvPicPr>
          <p:cNvPr id="4" name="Content Placeholder 3" descr="Benghazi_Retreat_#3.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000501" y="1"/>
            <a:ext cx="5143499" cy="6857999"/>
          </a:xfrm>
        </p:spPr>
      </p:pic>
    </p:spTree>
  </p:cSld>
  <p:clrMapOvr>
    <a:masterClrMapping/>
  </p:clrMapOvr>
  <p:transition spd="med" advClick="0" advTm="20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mp-December_1940.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974541" y="0"/>
            <a:ext cx="6454980" cy="6931769"/>
          </a:xfrm>
        </p:spPr>
      </p:pic>
      <p:sp>
        <p:nvSpPr>
          <p:cNvPr id="2" name="Title 1"/>
          <p:cNvSpPr>
            <a:spLocks noGrp="1"/>
          </p:cNvSpPr>
          <p:nvPr>
            <p:ph type="title"/>
          </p:nvPr>
        </p:nvSpPr>
        <p:spPr>
          <a:xfrm>
            <a:off x="0" y="5715000"/>
            <a:ext cx="8892480" cy="1143000"/>
          </a:xfrm>
        </p:spPr>
        <p:txBody>
          <a:bodyPr>
            <a:normAutofit fontScale="90000"/>
          </a:bodyPr>
          <a:lstStyle/>
          <a:p>
            <a:r>
              <a:rPr lang="en-AU" dirty="0"/>
              <a:t>Werribee racecourse camp  </a:t>
            </a:r>
            <a:br>
              <a:rPr lang="en-AU" dirty="0"/>
            </a:br>
            <a:r>
              <a:rPr lang="en-AU" dirty="0"/>
              <a:t>December 1940</a:t>
            </a:r>
          </a:p>
        </p:txBody>
      </p:sp>
    </p:spTree>
  </p:cSld>
  <p:clrMapOvr>
    <a:masterClrMapping/>
  </p:clrMapOvr>
  <p:transition spd="med" advClick="0" advTm="20000"/>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bile Breda.tif"/>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9144000" cy="7016435"/>
          </a:xfrm>
        </p:spPr>
      </p:pic>
      <p:sp>
        <p:nvSpPr>
          <p:cNvPr id="2" name="Title 1"/>
          <p:cNvSpPr>
            <a:spLocks noGrp="1"/>
          </p:cNvSpPr>
          <p:nvPr>
            <p:ph type="title"/>
          </p:nvPr>
        </p:nvSpPr>
        <p:spPr/>
        <p:txBody>
          <a:bodyPr/>
          <a:lstStyle/>
          <a:p>
            <a:r>
              <a:rPr lang="en-AU" dirty="0"/>
              <a:t>Benghazi retreat– mobile Breda</a:t>
            </a:r>
          </a:p>
        </p:txBody>
      </p:sp>
    </p:spTree>
  </p:cSld>
  <p:clrMapOvr>
    <a:masterClrMapping/>
  </p:clrMapOvr>
  <p:transition spd="med" advClick="0" advTm="20000"/>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043362" cy="6369072"/>
          </a:xfrm>
        </p:spPr>
        <p:txBody>
          <a:bodyPr/>
          <a:lstStyle/>
          <a:p>
            <a:r>
              <a:rPr lang="en-AU" dirty="0"/>
              <a:t>Tobruk –</a:t>
            </a:r>
            <a:br>
              <a:rPr lang="en-AU" dirty="0"/>
            </a:br>
            <a:br>
              <a:rPr lang="en-AU" dirty="0"/>
            </a:br>
            <a:r>
              <a:rPr lang="en-AU" dirty="0"/>
              <a:t>Stokes, Harry, Courtney</a:t>
            </a:r>
          </a:p>
        </p:txBody>
      </p:sp>
      <p:pic>
        <p:nvPicPr>
          <p:cNvPr id="4" name="Content Placeholder 3" descr="Stokes,Harry,Courtney.tif"/>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934485" y="0"/>
            <a:ext cx="4209515" cy="6858000"/>
          </a:xfrm>
        </p:spPr>
      </p:pic>
    </p:spTree>
  </p:cSld>
  <p:clrMapOvr>
    <a:masterClrMapping/>
  </p:clrMapOvr>
  <p:transition spd="med" advClick="0" advTm="20000"/>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descr="1941, Tobruk, Tin hats.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11508" y="0"/>
            <a:ext cx="10014702" cy="6858000"/>
          </a:xfrm>
        </p:spPr>
      </p:pic>
    </p:spTree>
  </p:cSld>
  <p:clrMapOvr>
    <a:masterClrMapping/>
  </p:clrMapOvr>
  <p:transition spd="med" advClick="0" advTm="20000"/>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descr="1941, 04, Tobruk 1b.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214546" y="15353"/>
            <a:ext cx="4899700" cy="6842647"/>
          </a:xfrm>
        </p:spPr>
      </p:pic>
    </p:spTree>
  </p:cSld>
  <p:clrMapOvr>
    <a:masterClrMapping/>
  </p:clrMapOvr>
  <p:transition spd="med" advClick="0" advTm="20000"/>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wall, old, arthropod&#10;&#10;Description automatically generated">
            <a:extLst>
              <a:ext uri="{FF2B5EF4-FFF2-40B4-BE49-F238E27FC236}">
                <a16:creationId xmlns:a16="http://schemas.microsoft.com/office/drawing/2014/main" id="{0AD18F5C-721D-6525-67ED-31F69715EE2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366314" y="1199990"/>
            <a:ext cx="6507591" cy="4457700"/>
          </a:xfrm>
          <a:prstGeom prst="rect">
            <a:avLst/>
          </a:prstGeom>
        </p:spPr>
      </p:pic>
      <p:sp>
        <p:nvSpPr>
          <p:cNvPr id="2" name="TextBox 1">
            <a:extLst>
              <a:ext uri="{FF2B5EF4-FFF2-40B4-BE49-F238E27FC236}">
                <a16:creationId xmlns:a16="http://schemas.microsoft.com/office/drawing/2014/main" id="{122F5624-32DC-4CDA-1165-E5BDC28BE9B8}"/>
              </a:ext>
            </a:extLst>
          </p:cNvPr>
          <p:cNvSpPr txBox="1"/>
          <p:nvPr/>
        </p:nvSpPr>
        <p:spPr>
          <a:xfrm>
            <a:off x="270096" y="1918299"/>
            <a:ext cx="1826698" cy="2269852"/>
          </a:xfrm>
          <a:prstGeom prst="rect">
            <a:avLst/>
          </a:prstGeom>
          <a:noFill/>
        </p:spPr>
        <p:txBody>
          <a:bodyPr wrap="square" rtlCol="0">
            <a:spAutoFit/>
          </a:bodyPr>
          <a:lstStyle/>
          <a:p>
            <a:pPr algn="ctr"/>
            <a:r>
              <a:rPr lang="en-US" sz="3200" dirty="0"/>
              <a:t>Plane spotting</a:t>
            </a:r>
          </a:p>
          <a:p>
            <a:pPr algn="ctr"/>
            <a:endParaRPr lang="en-US" sz="3200" dirty="0"/>
          </a:p>
          <a:p>
            <a:pPr algn="ctr"/>
            <a:r>
              <a:rPr lang="en-US" sz="3200" dirty="0"/>
              <a:t>Tobruk</a:t>
            </a:r>
          </a:p>
          <a:p>
            <a:endParaRPr lang="en-US" sz="1350" dirty="0"/>
          </a:p>
        </p:txBody>
      </p:sp>
    </p:spTree>
    <p:extLst>
      <p:ext uri="{BB962C8B-B14F-4D97-AF65-F5344CB8AC3E}">
        <p14:creationId xmlns:p14="http://schemas.microsoft.com/office/powerpoint/2010/main" val="2543832162"/>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wall, old, group&#10;&#10;Description automatically generated">
            <a:extLst>
              <a:ext uri="{FF2B5EF4-FFF2-40B4-BE49-F238E27FC236}">
                <a16:creationId xmlns:a16="http://schemas.microsoft.com/office/drawing/2014/main" id="{643D7DDE-1F20-8DF5-7738-4A3E205BEEF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89351" y="1199990"/>
            <a:ext cx="6579631" cy="4457700"/>
          </a:xfrm>
          <a:prstGeom prst="rect">
            <a:avLst/>
          </a:prstGeom>
        </p:spPr>
      </p:pic>
      <p:sp>
        <p:nvSpPr>
          <p:cNvPr id="2" name="TextBox 1">
            <a:extLst>
              <a:ext uri="{FF2B5EF4-FFF2-40B4-BE49-F238E27FC236}">
                <a16:creationId xmlns:a16="http://schemas.microsoft.com/office/drawing/2014/main" id="{61B54526-B23D-5F3B-9B13-05C299212A15}"/>
              </a:ext>
            </a:extLst>
          </p:cNvPr>
          <p:cNvSpPr txBox="1"/>
          <p:nvPr/>
        </p:nvSpPr>
        <p:spPr>
          <a:xfrm>
            <a:off x="6804248" y="1957118"/>
            <a:ext cx="2227609" cy="2554545"/>
          </a:xfrm>
          <a:prstGeom prst="rect">
            <a:avLst/>
          </a:prstGeom>
          <a:noFill/>
        </p:spPr>
        <p:txBody>
          <a:bodyPr wrap="square" rtlCol="0">
            <a:spAutoFit/>
          </a:bodyPr>
          <a:lstStyle/>
          <a:p>
            <a:pPr algn="ctr"/>
            <a:r>
              <a:rPr lang="en-US" sz="3200" dirty="0"/>
              <a:t>Tobruk –</a:t>
            </a:r>
          </a:p>
          <a:p>
            <a:pPr algn="ctr"/>
            <a:r>
              <a:rPr lang="en-US" sz="3200" dirty="0"/>
              <a:t> Bombardier Moyes</a:t>
            </a:r>
          </a:p>
          <a:p>
            <a:pPr algn="ctr"/>
            <a:r>
              <a:rPr lang="en-US" sz="3200" dirty="0"/>
              <a:t> Relief Crew</a:t>
            </a:r>
          </a:p>
        </p:txBody>
      </p:sp>
    </p:spTree>
    <p:extLst>
      <p:ext uri="{BB962C8B-B14F-4D97-AF65-F5344CB8AC3E}">
        <p14:creationId xmlns:p14="http://schemas.microsoft.com/office/powerpoint/2010/main" val="1447335263"/>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obruk Harbour_0001.tif"/>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9278" y="0"/>
            <a:ext cx="9293278" cy="7547499"/>
          </a:xfrm>
        </p:spPr>
      </p:pic>
      <p:sp>
        <p:nvSpPr>
          <p:cNvPr id="2" name="Title 1"/>
          <p:cNvSpPr>
            <a:spLocks noGrp="1"/>
          </p:cNvSpPr>
          <p:nvPr>
            <p:ph type="title"/>
          </p:nvPr>
        </p:nvSpPr>
        <p:spPr>
          <a:xfrm>
            <a:off x="457200" y="0"/>
            <a:ext cx="8229600" cy="1417638"/>
          </a:xfrm>
        </p:spPr>
        <p:txBody>
          <a:bodyPr/>
          <a:lstStyle/>
          <a:p>
            <a:r>
              <a:rPr lang="en-AU" dirty="0"/>
              <a:t>Tobruk harbour</a:t>
            </a:r>
          </a:p>
        </p:txBody>
      </p:sp>
    </p:spTree>
  </p:cSld>
  <p:clrMapOvr>
    <a:masterClrMapping/>
  </p:clrMapOvr>
  <p:transition spd="med" advClick="0" advTm="20000"/>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descr="1941, Tobruk, 1k.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285728"/>
            <a:ext cx="9143999" cy="6086323"/>
          </a:xfrm>
        </p:spPr>
      </p:pic>
    </p:spTree>
  </p:cSld>
  <p:clrMapOvr>
    <a:masterClrMapping/>
  </p:clrMapOvr>
  <p:transition spd="med" advClick="0" advTm="20000"/>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088" y="274638"/>
            <a:ext cx="3322712" cy="6250706"/>
          </a:xfrm>
        </p:spPr>
        <p:txBody>
          <a:bodyPr/>
          <a:lstStyle/>
          <a:p>
            <a:r>
              <a:rPr lang="en-AU" dirty="0"/>
              <a:t>Rats of Tobruk</a:t>
            </a:r>
            <a:br>
              <a:rPr lang="en-AU" dirty="0"/>
            </a:br>
            <a:r>
              <a:rPr lang="en-AU" dirty="0"/>
              <a:t>Pipe and Drum Band Insignia</a:t>
            </a:r>
          </a:p>
        </p:txBody>
      </p:sp>
      <p:sp>
        <p:nvSpPr>
          <p:cNvPr id="3" name="Content Placeholder 2"/>
          <p:cNvSpPr>
            <a:spLocks noGrp="1"/>
          </p:cNvSpPr>
          <p:nvPr>
            <p:ph idx="1"/>
          </p:nvPr>
        </p:nvSpPr>
        <p:spPr/>
        <p:txBody>
          <a:bodyPr/>
          <a:lstStyle/>
          <a:p>
            <a:r>
              <a:rPr lang="en-AU" dirty="0"/>
              <a:t> memorial Pipe and Drum </a:t>
            </a:r>
          </a:p>
          <a:p>
            <a:endParaRPr lang="en-AU" dirty="0"/>
          </a:p>
        </p:txBody>
      </p:sp>
      <p:pic>
        <p:nvPicPr>
          <p:cNvPr id="15362" name="Picture 2" descr="D:\20 Rats Of Tobruk Memorial Pipe &amp; Drum Band.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134503"/>
      </p:ext>
    </p:extLst>
  </p:cSld>
  <p:clrMapOvr>
    <a:masterClrMapping/>
  </p:clrMapOvr>
  <p:transition spd="med" advTm="25000"/>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normAutofit fontScale="90000"/>
          </a:bodyPr>
          <a:lstStyle/>
          <a:p>
            <a:r>
              <a:rPr lang="en-AU" dirty="0"/>
              <a:t>Rats of Tobruk mosaic</a:t>
            </a:r>
            <a:br>
              <a:rPr lang="en-AU" dirty="0"/>
            </a:br>
            <a:r>
              <a:rPr lang="en-AU" dirty="0"/>
              <a:t>Mackay, Queensland</a:t>
            </a:r>
          </a:p>
        </p:txBody>
      </p:sp>
      <p:sp>
        <p:nvSpPr>
          <p:cNvPr id="3" name="Content Placeholder 2"/>
          <p:cNvSpPr>
            <a:spLocks noGrp="1"/>
          </p:cNvSpPr>
          <p:nvPr>
            <p:ph idx="1"/>
          </p:nvPr>
        </p:nvSpPr>
        <p:spPr/>
        <p:txBody>
          <a:bodyPr/>
          <a:lstStyle/>
          <a:p>
            <a:endParaRPr lang="en-AU" dirty="0"/>
          </a:p>
        </p:txBody>
      </p:sp>
      <p:pic>
        <p:nvPicPr>
          <p:cNvPr id="16386" name="Picture 2" descr="D:\21 Rats of Tobruk Mosaic, Mackay, Queenslan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3608" y="1268760"/>
            <a:ext cx="7164288"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601303"/>
      </p:ext>
    </p:extLst>
  </p:cSld>
  <p:clrMapOvr>
    <a:masterClrMapping/>
  </p:clrMapOvr>
  <p:transition spd="med" advTm="25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n-Bivouac_2.jpg"/>
          <p:cNvPicPr>
            <a:picLocks noGrp="1" noChangeAspect="1"/>
          </p:cNvPicPr>
          <p:nvPr>
            <p:ph idx="1"/>
          </p:nvPr>
        </p:nvPicPr>
        <p:blipFill>
          <a:blip r:embed="rId3" cstate="print"/>
          <a:stretch>
            <a:fillRect/>
          </a:stretch>
        </p:blipFill>
        <p:spPr>
          <a:xfrm>
            <a:off x="-2296697" y="-642966"/>
            <a:ext cx="11440697" cy="8215394"/>
          </a:xfrm>
        </p:spPr>
      </p:pic>
      <p:sp>
        <p:nvSpPr>
          <p:cNvPr id="2" name="Title 1"/>
          <p:cNvSpPr>
            <a:spLocks noGrp="1"/>
          </p:cNvSpPr>
          <p:nvPr>
            <p:ph type="title"/>
          </p:nvPr>
        </p:nvSpPr>
        <p:spPr>
          <a:xfrm>
            <a:off x="-357222" y="274638"/>
            <a:ext cx="7715304" cy="1143000"/>
          </a:xfrm>
        </p:spPr>
        <p:txBody>
          <a:bodyPr>
            <a:normAutofit fontScale="90000"/>
          </a:bodyPr>
          <a:lstStyle/>
          <a:p>
            <a:r>
              <a:rPr lang="en-AU" dirty="0"/>
              <a:t>Werribee – on bivouac</a:t>
            </a:r>
            <a:br>
              <a:rPr lang="en-AU" dirty="0"/>
            </a:br>
            <a:r>
              <a:rPr lang="en-AU" dirty="0"/>
              <a:t>(possibly Hoppers Crossing)</a:t>
            </a:r>
          </a:p>
        </p:txBody>
      </p:sp>
    </p:spTree>
  </p:cSld>
  <p:clrMapOvr>
    <a:masterClrMapping/>
  </p:clrMapOvr>
  <p:transition spd="med" advClick="0" advTm="20000"/>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60DC19D-7EE2-5565-A00F-F0080BD6D90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23528" y="149476"/>
            <a:ext cx="4248472" cy="6559047"/>
          </a:xfrm>
          <a:prstGeom prst="rect">
            <a:avLst/>
          </a:prstGeom>
        </p:spPr>
      </p:pic>
      <p:sp>
        <p:nvSpPr>
          <p:cNvPr id="5" name="TextBox 4">
            <a:extLst>
              <a:ext uri="{FF2B5EF4-FFF2-40B4-BE49-F238E27FC236}">
                <a16:creationId xmlns:a16="http://schemas.microsoft.com/office/drawing/2014/main" id="{39E7192E-00B5-CBF0-3F97-93A7DC84DCE1}"/>
              </a:ext>
            </a:extLst>
          </p:cNvPr>
          <p:cNvSpPr txBox="1"/>
          <p:nvPr/>
        </p:nvSpPr>
        <p:spPr>
          <a:xfrm>
            <a:off x="5009813" y="971351"/>
            <a:ext cx="3017520" cy="4732065"/>
          </a:xfrm>
          <a:prstGeom prst="rect">
            <a:avLst/>
          </a:prstGeom>
          <a:noFill/>
        </p:spPr>
        <p:txBody>
          <a:bodyPr wrap="square" rtlCol="0">
            <a:spAutoFit/>
          </a:bodyPr>
          <a:lstStyle/>
          <a:p>
            <a:pPr algn="ctr"/>
            <a:r>
              <a:rPr lang="en-AU" sz="32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Tribute to John Campbell (</a:t>
            </a:r>
            <a:r>
              <a:rPr lang="en-GB" sz="3200" dirty="0">
                <a:solidFill>
                  <a:schemeClr val="accent1">
                    <a:lumMod val="50000"/>
                  </a:schemeClr>
                </a:solidFill>
                <a:latin typeface="Arial" panose="020B0604020202020204" pitchFamily="34" charset="0"/>
                <a:ea typeface="Calibri" panose="020F0502020204030204" pitchFamily="34" charset="0"/>
              </a:rPr>
              <a:t>VX38276</a:t>
            </a:r>
            <a:r>
              <a:rPr lang="en-GB" sz="3200" dirty="0">
                <a:solidFill>
                  <a:schemeClr val="accent1">
                    <a:lumMod val="50000"/>
                  </a:schemeClr>
                </a:solidFill>
                <a:ea typeface="Calibri" panose="020F0502020204030204" pitchFamily="34" charset="0"/>
              </a:rPr>
              <a:t>)</a:t>
            </a:r>
            <a:r>
              <a:rPr lang="en-GB" sz="3200" dirty="0">
                <a:solidFill>
                  <a:schemeClr val="accent1">
                    <a:lumMod val="50000"/>
                  </a:schemeClr>
                </a:solidFill>
                <a:latin typeface="Arial" panose="020B0604020202020204" pitchFamily="34" charset="0"/>
                <a:ea typeface="Calibri" panose="020F0502020204030204" pitchFamily="34" charset="0"/>
              </a:rPr>
              <a:t>, </a:t>
            </a:r>
            <a:r>
              <a:rPr lang="en-GB" sz="3200" dirty="0">
                <a:solidFill>
                  <a:schemeClr val="accent1">
                    <a:lumMod val="50000"/>
                  </a:schemeClr>
                </a:solidFill>
                <a:ea typeface="Calibri" panose="020F0502020204030204" pitchFamily="34" charset="0"/>
              </a:rPr>
              <a:t>8 Battery;</a:t>
            </a:r>
            <a:r>
              <a:rPr lang="en-AU" sz="3200" dirty="0"/>
              <a:t> </a:t>
            </a:r>
            <a:r>
              <a:rPr lang="en-AU" sz="32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produced by the Descendants of the Rats of Tobruk Assoc. Inc. </a:t>
            </a:r>
          </a:p>
          <a:p>
            <a:endParaRPr lang="en-US" sz="1350" dirty="0"/>
          </a:p>
        </p:txBody>
      </p:sp>
    </p:spTree>
    <p:extLst>
      <p:ext uri="{BB962C8B-B14F-4D97-AF65-F5344CB8AC3E}">
        <p14:creationId xmlns:p14="http://schemas.microsoft.com/office/powerpoint/2010/main" val="3316430952"/>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29048" cy="6154758"/>
          </a:xfrm>
        </p:spPr>
        <p:txBody>
          <a:bodyPr/>
          <a:lstStyle/>
          <a:p>
            <a:r>
              <a:rPr lang="en-AU" dirty="0"/>
              <a:t>Ron Bryant</a:t>
            </a:r>
            <a:br>
              <a:rPr lang="en-AU" dirty="0"/>
            </a:br>
            <a:br>
              <a:rPr lang="en-AU" dirty="0"/>
            </a:br>
            <a:r>
              <a:rPr lang="en-AU" dirty="0"/>
              <a:t>Palestine </a:t>
            </a:r>
            <a:br>
              <a:rPr lang="en-AU" dirty="0"/>
            </a:br>
            <a:r>
              <a:rPr lang="en-AU" dirty="0"/>
              <a:t>1941</a:t>
            </a:r>
          </a:p>
        </p:txBody>
      </p:sp>
      <p:pic>
        <p:nvPicPr>
          <p:cNvPr id="4" name="Content Placeholder 3" descr="1941, 10, Ron Bryant in Palestine.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709215" y="-214337"/>
            <a:ext cx="4434785" cy="7072338"/>
          </a:xfrm>
        </p:spPr>
      </p:pic>
    </p:spTree>
  </p:cSld>
  <p:clrMapOvr>
    <a:masterClrMapping/>
  </p:clrMapOvr>
  <p:transition spd="med" advClick="0" advTm="20000"/>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940, circa, Egypt.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28727" y="-571528"/>
            <a:ext cx="5767463" cy="7286675"/>
          </a:xfrm>
        </p:spPr>
      </p:pic>
      <p:sp>
        <p:nvSpPr>
          <p:cNvPr id="2" name="Title 1"/>
          <p:cNvSpPr>
            <a:spLocks noGrp="1"/>
          </p:cNvSpPr>
          <p:nvPr>
            <p:ph type="title"/>
          </p:nvPr>
        </p:nvSpPr>
        <p:spPr/>
        <p:txBody>
          <a:bodyPr/>
          <a:lstStyle/>
          <a:p>
            <a:r>
              <a:rPr lang="en-AU" dirty="0"/>
              <a:t>Ron Bryant, Sakkara, Egypt</a:t>
            </a:r>
          </a:p>
        </p:txBody>
      </p:sp>
    </p:spTree>
  </p:cSld>
  <p:clrMapOvr>
    <a:masterClrMapping/>
  </p:clrMapOvr>
  <p:transition spd="med" advClick="0" advTm="20000"/>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mpbells_John_Bright.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24100" y="642918"/>
            <a:ext cx="8919900" cy="6435877"/>
          </a:xfrm>
        </p:spPr>
      </p:pic>
      <p:sp>
        <p:nvSpPr>
          <p:cNvPr id="2" name="Title 1"/>
          <p:cNvSpPr>
            <a:spLocks noGrp="1"/>
          </p:cNvSpPr>
          <p:nvPr>
            <p:ph type="title"/>
          </p:nvPr>
        </p:nvSpPr>
        <p:spPr>
          <a:xfrm>
            <a:off x="457200" y="428604"/>
            <a:ext cx="8229600" cy="989034"/>
          </a:xfrm>
        </p:spPr>
        <p:txBody>
          <a:bodyPr>
            <a:normAutofit/>
          </a:bodyPr>
          <a:lstStyle/>
          <a:p>
            <a:r>
              <a:rPr lang="en-AU" sz="3200" b="1" dirty="0"/>
              <a:t>John Campbell, Bob Campbell, John Bright</a:t>
            </a:r>
          </a:p>
        </p:txBody>
      </p:sp>
    </p:spTree>
  </p:cSld>
  <p:clrMapOvr>
    <a:masterClrMapping/>
  </p:clrMapOvr>
  <p:transition spd="med" advClick="0" advTm="20000"/>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on_Berry, Bob_Campbell.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000108"/>
            <a:ext cx="8858312" cy="6104605"/>
          </a:xfrm>
        </p:spPr>
      </p:pic>
      <p:sp>
        <p:nvSpPr>
          <p:cNvPr id="2" name="Title 1"/>
          <p:cNvSpPr>
            <a:spLocks noGrp="1"/>
          </p:cNvSpPr>
          <p:nvPr>
            <p:ph type="title"/>
          </p:nvPr>
        </p:nvSpPr>
        <p:spPr>
          <a:xfrm>
            <a:off x="457200" y="0"/>
            <a:ext cx="8229600" cy="1142984"/>
          </a:xfrm>
        </p:spPr>
        <p:txBody>
          <a:bodyPr>
            <a:normAutofit fontScale="90000"/>
          </a:bodyPr>
          <a:lstStyle/>
          <a:p>
            <a:r>
              <a:rPr lang="en-AU" dirty="0"/>
              <a:t>Ron Berry and Bob Campbell – </a:t>
            </a:r>
            <a:br>
              <a:rPr lang="en-AU" dirty="0"/>
            </a:br>
            <a:r>
              <a:rPr lang="en-AU" dirty="0"/>
              <a:t>8</a:t>
            </a:r>
            <a:r>
              <a:rPr lang="en-AU" baseline="30000" dirty="0"/>
              <a:t>th</a:t>
            </a:r>
            <a:r>
              <a:rPr lang="en-AU" dirty="0"/>
              <a:t> Battery</a:t>
            </a:r>
          </a:p>
        </p:txBody>
      </p:sp>
    </p:spTree>
  </p:cSld>
  <p:clrMapOvr>
    <a:masterClrMapping/>
  </p:clrMapOvr>
  <p:transition spd="med" advClick="0" advTm="20000"/>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im_Russell_1.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18960" y="-571528"/>
            <a:ext cx="9962960" cy="7931677"/>
          </a:xfrm>
        </p:spPr>
      </p:pic>
      <p:sp>
        <p:nvSpPr>
          <p:cNvPr id="2" name="Title 1"/>
          <p:cNvSpPr>
            <a:spLocks noGrp="1"/>
          </p:cNvSpPr>
          <p:nvPr>
            <p:ph type="title"/>
          </p:nvPr>
        </p:nvSpPr>
        <p:spPr>
          <a:xfrm>
            <a:off x="-428660" y="0"/>
            <a:ext cx="9115460" cy="1071546"/>
          </a:xfrm>
        </p:spPr>
        <p:txBody>
          <a:bodyPr/>
          <a:lstStyle/>
          <a:p>
            <a:r>
              <a:rPr lang="en-AU" b="1" dirty="0"/>
              <a:t>Jim Russell and mates</a:t>
            </a:r>
          </a:p>
        </p:txBody>
      </p:sp>
    </p:spTree>
  </p:cSld>
  <p:clrMapOvr>
    <a:masterClrMapping/>
  </p:clrMapOvr>
  <p:transition spd="med" advClick="0" advTm="20000"/>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grass, outdoor, old&#10;&#10;Description automatically generated">
            <a:extLst>
              <a:ext uri="{FF2B5EF4-FFF2-40B4-BE49-F238E27FC236}">
                <a16:creationId xmlns:a16="http://schemas.microsoft.com/office/drawing/2014/main" id="{43C4D163-A42E-971E-15F3-CF90CF09A97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421544" y="1199990"/>
            <a:ext cx="6390968" cy="4457700"/>
          </a:xfrm>
          <a:prstGeom prst="rect">
            <a:avLst/>
          </a:prstGeom>
        </p:spPr>
      </p:pic>
      <p:sp>
        <p:nvSpPr>
          <p:cNvPr id="3" name="TextBox 2">
            <a:extLst>
              <a:ext uri="{FF2B5EF4-FFF2-40B4-BE49-F238E27FC236}">
                <a16:creationId xmlns:a16="http://schemas.microsoft.com/office/drawing/2014/main" id="{D79D0B9D-E222-6CFF-FA28-315D0EEC2730}"/>
              </a:ext>
            </a:extLst>
          </p:cNvPr>
          <p:cNvSpPr txBox="1"/>
          <p:nvPr/>
        </p:nvSpPr>
        <p:spPr>
          <a:xfrm>
            <a:off x="410434" y="1918607"/>
            <a:ext cx="1532666" cy="461665"/>
          </a:xfrm>
          <a:prstGeom prst="rect">
            <a:avLst/>
          </a:prstGeom>
          <a:noFill/>
        </p:spPr>
        <p:txBody>
          <a:bodyPr wrap="square" rtlCol="0">
            <a:spAutoFit/>
          </a:bodyPr>
          <a:lstStyle/>
          <a:p>
            <a:pPr algn="ctr"/>
            <a:r>
              <a:rPr lang="en-US" sz="2400" dirty="0">
                <a:solidFill>
                  <a:schemeClr val="bg1"/>
                </a:solidFill>
              </a:rPr>
              <a:t>8 8 Battery</a:t>
            </a:r>
          </a:p>
        </p:txBody>
      </p:sp>
      <p:sp>
        <p:nvSpPr>
          <p:cNvPr id="2" name="TextBox 1">
            <a:extLst>
              <a:ext uri="{FF2B5EF4-FFF2-40B4-BE49-F238E27FC236}">
                <a16:creationId xmlns:a16="http://schemas.microsoft.com/office/drawing/2014/main" id="{52864549-C096-B7DC-6BC5-FD1CB6AC8BC6}"/>
              </a:ext>
            </a:extLst>
          </p:cNvPr>
          <p:cNvSpPr txBox="1"/>
          <p:nvPr/>
        </p:nvSpPr>
        <p:spPr>
          <a:xfrm>
            <a:off x="410434" y="2380272"/>
            <a:ext cx="1857310" cy="2062103"/>
          </a:xfrm>
          <a:prstGeom prst="rect">
            <a:avLst/>
          </a:prstGeom>
          <a:noFill/>
        </p:spPr>
        <p:txBody>
          <a:bodyPr wrap="square" rtlCol="0">
            <a:spAutoFit/>
          </a:bodyPr>
          <a:lstStyle/>
          <a:p>
            <a:pPr algn="ctr"/>
            <a:r>
              <a:rPr lang="en-US" sz="3200" dirty="0"/>
              <a:t>8 Battery </a:t>
            </a:r>
          </a:p>
          <a:p>
            <a:pPr algn="ctr"/>
            <a:r>
              <a:rPr lang="en-US" sz="3200" dirty="0"/>
              <a:t>B Troop</a:t>
            </a:r>
          </a:p>
          <a:p>
            <a:pPr algn="ctr"/>
            <a:r>
              <a:rPr lang="en-US" sz="3200" dirty="0" err="1"/>
              <a:t>Dunreath</a:t>
            </a:r>
            <a:r>
              <a:rPr lang="en-US" sz="3200" dirty="0"/>
              <a:t> WA</a:t>
            </a:r>
          </a:p>
        </p:txBody>
      </p:sp>
    </p:spTree>
    <p:extLst>
      <p:ext uri="{BB962C8B-B14F-4D97-AF65-F5344CB8AC3E}">
        <p14:creationId xmlns:p14="http://schemas.microsoft.com/office/powerpoint/2010/main" val="3072678439"/>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257676" cy="6583362"/>
          </a:xfrm>
        </p:spPr>
        <p:txBody>
          <a:bodyPr/>
          <a:lstStyle/>
          <a:p>
            <a:r>
              <a:rPr lang="en-AU" dirty="0"/>
              <a:t>Phil Roberts</a:t>
            </a:r>
            <a:br>
              <a:rPr lang="en-AU" dirty="0"/>
            </a:br>
            <a:br>
              <a:rPr lang="en-AU" dirty="0"/>
            </a:br>
            <a:r>
              <a:rPr lang="en-AU" dirty="0"/>
              <a:t>8</a:t>
            </a:r>
            <a:r>
              <a:rPr lang="en-AU" baseline="30000" dirty="0"/>
              <a:t>th</a:t>
            </a:r>
            <a:r>
              <a:rPr lang="en-AU" dirty="0"/>
              <a:t> Battery</a:t>
            </a:r>
            <a:br>
              <a:rPr lang="en-AU" dirty="0"/>
            </a:br>
            <a:br>
              <a:rPr lang="en-AU" dirty="0"/>
            </a:br>
            <a:r>
              <a:rPr lang="en-AU" sz="1800" dirty="0"/>
              <a:t>Later joined the British Forces and then became a Canon in the Church of England Ministry in England. </a:t>
            </a:r>
            <a:br>
              <a:rPr lang="en-AU" sz="1800" dirty="0"/>
            </a:br>
            <a:r>
              <a:rPr lang="en-AU" sz="1800" dirty="0"/>
              <a:t>First Vicar of St Michael and All Angels at Beaumaris Victoria.</a:t>
            </a:r>
            <a:endParaRPr lang="en-AU" dirty="0"/>
          </a:p>
        </p:txBody>
      </p:sp>
      <p:pic>
        <p:nvPicPr>
          <p:cNvPr id="4" name="Content Placeholder 3" descr="Phil_Roberts_1.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889902" y="1"/>
            <a:ext cx="4254098" cy="6858000"/>
          </a:xfrm>
        </p:spPr>
      </p:pic>
    </p:spTree>
  </p:cSld>
  <p:clrMapOvr>
    <a:masterClrMapping/>
  </p:clrMapOvr>
  <p:transition spd="med" advClick="0" advTm="20000"/>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9144000" cy="1012974"/>
          </a:xfrm>
        </p:spPr>
        <p:txBody>
          <a:bodyPr>
            <a:normAutofit fontScale="90000"/>
          </a:bodyPr>
          <a:lstStyle/>
          <a:p>
            <a:r>
              <a:rPr lang="en-AU" dirty="0" err="1"/>
              <a:t>Prigione</a:t>
            </a:r>
            <a:r>
              <a:rPr lang="en-AU" dirty="0"/>
              <a:t> di Guerra (Prison of War) 57</a:t>
            </a:r>
            <a:br>
              <a:rPr lang="en-AU" dirty="0"/>
            </a:br>
            <a:r>
              <a:rPr lang="en-AU" dirty="0"/>
              <a:t> </a:t>
            </a:r>
            <a:r>
              <a:rPr lang="en-AU" dirty="0" err="1"/>
              <a:t>Grupignano</a:t>
            </a:r>
            <a:r>
              <a:rPr lang="en-AU" dirty="0"/>
              <a:t>, Italy</a:t>
            </a:r>
            <a:br>
              <a:rPr lang="en-AU" dirty="0"/>
            </a:br>
            <a:endParaRPr lang="en-AU" dirty="0"/>
          </a:p>
        </p:txBody>
      </p:sp>
      <p:sp>
        <p:nvSpPr>
          <p:cNvPr id="3" name="Content Placeholder 2"/>
          <p:cNvSpPr>
            <a:spLocks noGrp="1"/>
          </p:cNvSpPr>
          <p:nvPr>
            <p:ph idx="1"/>
          </p:nvPr>
        </p:nvSpPr>
        <p:spPr>
          <a:xfrm>
            <a:off x="179512" y="1340768"/>
            <a:ext cx="8784976" cy="5328592"/>
          </a:xfrm>
        </p:spPr>
        <p:txBody>
          <a:bodyPr>
            <a:normAutofit/>
          </a:bodyPr>
          <a:lstStyle/>
          <a:p>
            <a:pPr marL="0" indent="0">
              <a:buNone/>
            </a:pPr>
            <a:r>
              <a:rPr lang="en-AU" dirty="0"/>
              <a:t> The Italian Prisoner of War Camp PG57 (Campo 57) was located in northern Italy.  About 500 Australians captured in North Africa were held here as prisoners of war (POWs). The camp, situated in a wide plain surrounded by mountains, was a large compound containing wooden huts about 90 feet long and 30 feet wide. By October 1942 there were more than 1200 Australians and 1000 New Zealanders held in this camp. </a:t>
            </a:r>
          </a:p>
          <a:p>
            <a:pPr marL="0" indent="0">
              <a:buNone/>
            </a:pPr>
            <a:r>
              <a:rPr lang="en-AU" dirty="0"/>
              <a:t>Men from both 7</a:t>
            </a:r>
            <a:r>
              <a:rPr lang="en-AU" baseline="30000" dirty="0"/>
              <a:t>th</a:t>
            </a:r>
            <a:r>
              <a:rPr lang="en-AU" dirty="0"/>
              <a:t> and 8</a:t>
            </a:r>
            <a:r>
              <a:rPr lang="en-AU" baseline="30000" dirty="0"/>
              <a:t>th</a:t>
            </a:r>
            <a:r>
              <a:rPr lang="en-AU" dirty="0"/>
              <a:t> Battery spent time here.</a:t>
            </a:r>
          </a:p>
        </p:txBody>
      </p:sp>
    </p:spTree>
    <p:extLst>
      <p:ext uri="{BB962C8B-B14F-4D97-AF65-F5344CB8AC3E}">
        <p14:creationId xmlns:p14="http://schemas.microsoft.com/office/powerpoint/2010/main" val="87646919"/>
      </p:ext>
    </p:extLst>
  </p:cSld>
  <p:clrMapOvr>
    <a:masterClrMapping/>
  </p:clrMapOvr>
  <p:transition spd="med" advTm="30000"/>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P.G. 57, </a:t>
            </a:r>
            <a:r>
              <a:rPr lang="en-AU" dirty="0" err="1"/>
              <a:t>Grupignano</a:t>
            </a:r>
            <a:r>
              <a:rPr lang="en-AU" dirty="0"/>
              <a:t>, Italy</a:t>
            </a:r>
            <a:br>
              <a:rPr lang="en-AU" dirty="0"/>
            </a:br>
            <a:r>
              <a:rPr lang="en-AU" dirty="0"/>
              <a:t>Housed both 7</a:t>
            </a:r>
            <a:r>
              <a:rPr lang="en-AU" baseline="30000" dirty="0"/>
              <a:t>th</a:t>
            </a:r>
            <a:r>
              <a:rPr lang="en-AU" dirty="0"/>
              <a:t> and 8</a:t>
            </a:r>
            <a:r>
              <a:rPr lang="en-AU" baseline="30000" dirty="0"/>
              <a:t>th</a:t>
            </a:r>
            <a:r>
              <a:rPr lang="en-AU" dirty="0"/>
              <a:t> Battery POWs </a:t>
            </a:r>
          </a:p>
        </p:txBody>
      </p:sp>
      <p:sp>
        <p:nvSpPr>
          <p:cNvPr id="5" name="Content Placeholder 4"/>
          <p:cNvSpPr>
            <a:spLocks noGrp="1"/>
          </p:cNvSpPr>
          <p:nvPr>
            <p:ph idx="1"/>
          </p:nvPr>
        </p:nvSpPr>
        <p:spPr/>
        <p:txBody>
          <a:bodyPr/>
          <a:lstStyle/>
          <a:p>
            <a:endParaRPr lang="en-AU" dirty="0"/>
          </a:p>
        </p:txBody>
      </p:sp>
      <p:pic>
        <p:nvPicPr>
          <p:cNvPr id="1025" name="Picture 1" descr="C:\Users\Anne\Pictures\PG57 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1533289"/>
            <a:ext cx="7560840" cy="49229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71600" y="6456236"/>
            <a:ext cx="1152128" cy="369332"/>
          </a:xfrm>
          <a:prstGeom prst="rect">
            <a:avLst/>
          </a:prstGeom>
          <a:noFill/>
        </p:spPr>
        <p:txBody>
          <a:bodyPr wrap="square" rtlCol="0">
            <a:spAutoFit/>
          </a:bodyPr>
          <a:lstStyle/>
          <a:p>
            <a:r>
              <a:rPr lang="en-AU" dirty="0"/>
              <a:t>c. 1941</a:t>
            </a:r>
          </a:p>
        </p:txBody>
      </p:sp>
      <p:sp>
        <p:nvSpPr>
          <p:cNvPr id="7" name="TextBox 6"/>
          <p:cNvSpPr txBox="1"/>
          <p:nvPr/>
        </p:nvSpPr>
        <p:spPr>
          <a:xfrm>
            <a:off x="6300192" y="6456236"/>
            <a:ext cx="2448272" cy="430887"/>
          </a:xfrm>
          <a:prstGeom prst="rect">
            <a:avLst/>
          </a:prstGeom>
          <a:noFill/>
        </p:spPr>
        <p:txBody>
          <a:bodyPr wrap="square" rtlCol="0">
            <a:spAutoFit/>
          </a:bodyPr>
          <a:lstStyle/>
          <a:p>
            <a:r>
              <a:rPr lang="en-AU" sz="1100" dirty="0"/>
              <a:t>Courtesy Australian War Memorial </a:t>
            </a:r>
            <a:r>
              <a:rPr lang="en-AU" sz="1100" u="sng" dirty="0">
                <a:hlinkClick r:id="rId3"/>
              </a:rPr>
              <a:t>www.awm.gov.au/collection</a:t>
            </a:r>
            <a:endParaRPr lang="en-AU" sz="1100" dirty="0"/>
          </a:p>
        </p:txBody>
      </p:sp>
    </p:spTree>
    <p:extLst>
      <p:ext uri="{BB962C8B-B14F-4D97-AF65-F5344CB8AC3E}">
        <p14:creationId xmlns:p14="http://schemas.microsoft.com/office/powerpoint/2010/main" val="58045386"/>
      </p:ext>
    </p:extLst>
  </p:cSld>
  <p:clrMapOvr>
    <a:masterClrMapping/>
  </p:clrMapOvr>
  <p:transition spd="med" advTm="20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ec_Rae_Gas_Mask.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85784" y="-857280"/>
            <a:ext cx="5476913" cy="8962222"/>
          </a:xfrm>
        </p:spPr>
      </p:pic>
      <p:sp>
        <p:nvSpPr>
          <p:cNvPr id="2" name="Title 1"/>
          <p:cNvSpPr>
            <a:spLocks noGrp="1"/>
          </p:cNvSpPr>
          <p:nvPr>
            <p:ph type="title"/>
          </p:nvPr>
        </p:nvSpPr>
        <p:spPr>
          <a:xfrm>
            <a:off x="5429256" y="274638"/>
            <a:ext cx="3500462" cy="6369072"/>
          </a:xfrm>
        </p:spPr>
        <p:txBody>
          <a:bodyPr>
            <a:normAutofit/>
          </a:bodyPr>
          <a:lstStyle/>
          <a:p>
            <a:r>
              <a:rPr lang="en-AU" sz="4000" dirty="0"/>
              <a:t>Cec Rae modelling gas mask at Werribee camp</a:t>
            </a:r>
          </a:p>
        </p:txBody>
      </p:sp>
    </p:spTree>
  </p:cSld>
  <p:clrMapOvr>
    <a:masterClrMapping/>
  </p:clrMapOvr>
  <p:transition spd="med" advClick="0" advTm="20000"/>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P.G. 57, </a:t>
            </a:r>
            <a:r>
              <a:rPr lang="en-AU" dirty="0" err="1"/>
              <a:t>Grupignano</a:t>
            </a:r>
            <a:r>
              <a:rPr lang="en-AU" dirty="0"/>
              <a:t>, Italy</a:t>
            </a:r>
            <a:br>
              <a:rPr lang="en-AU" dirty="0"/>
            </a:br>
            <a:endParaRPr lang="en-AU" dirty="0"/>
          </a:p>
        </p:txBody>
      </p:sp>
      <p:sp>
        <p:nvSpPr>
          <p:cNvPr id="3" name="Content Placeholder 2"/>
          <p:cNvSpPr>
            <a:spLocks noGrp="1"/>
          </p:cNvSpPr>
          <p:nvPr>
            <p:ph idx="1"/>
          </p:nvPr>
        </p:nvSpPr>
        <p:spPr>
          <a:xfrm>
            <a:off x="6084168" y="6525343"/>
            <a:ext cx="2602632" cy="332656"/>
          </a:xfrm>
        </p:spPr>
        <p:txBody>
          <a:bodyPr>
            <a:normAutofit fontScale="25000" lnSpcReduction="20000"/>
          </a:bodyPr>
          <a:lstStyle/>
          <a:p>
            <a:pPr marL="0" indent="0">
              <a:buNone/>
            </a:pPr>
            <a:r>
              <a:rPr lang="en-AU" sz="4800" dirty="0"/>
              <a:t>Courtesy Australian War Memorial </a:t>
            </a:r>
            <a:r>
              <a:rPr lang="en-AU" sz="4800" u="sng" dirty="0">
                <a:hlinkClick r:id="rId2"/>
              </a:rPr>
              <a:t>www.awm.gov.au/collection</a:t>
            </a:r>
            <a:endParaRPr lang="en-AU" sz="4800" dirty="0"/>
          </a:p>
          <a:p>
            <a:endParaRPr lang="en-AU" dirty="0"/>
          </a:p>
        </p:txBody>
      </p:sp>
      <p:pic>
        <p:nvPicPr>
          <p:cNvPr id="3074" name="Picture 2" descr="C:\Users\Anne\Pictures\PG57 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5585" y="1484784"/>
            <a:ext cx="7149368" cy="4798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929096"/>
      </p:ext>
    </p:extLst>
  </p:cSld>
  <p:clrMapOvr>
    <a:masterClrMapping/>
  </p:clrMapOvr>
  <p:transition spd="med" advTm="20000"/>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P.G. 57, </a:t>
            </a:r>
            <a:r>
              <a:rPr lang="en-AU" dirty="0" err="1"/>
              <a:t>Grupignano</a:t>
            </a:r>
            <a:r>
              <a:rPr lang="en-AU"/>
              <a:t>, Italy</a:t>
            </a:r>
            <a:br>
              <a:rPr lang="en-AU"/>
            </a:br>
            <a:r>
              <a:rPr lang="en-AU"/>
              <a:t>Housed both 7</a:t>
            </a:r>
            <a:r>
              <a:rPr lang="en-AU" baseline="30000"/>
              <a:t>th</a:t>
            </a:r>
            <a:r>
              <a:rPr lang="en-AU"/>
              <a:t> and 8</a:t>
            </a:r>
            <a:r>
              <a:rPr lang="en-AU" baseline="30000"/>
              <a:t>th</a:t>
            </a:r>
            <a:r>
              <a:rPr lang="en-AU"/>
              <a:t> Battery POWs </a:t>
            </a:r>
          </a:p>
        </p:txBody>
      </p:sp>
      <p:sp>
        <p:nvSpPr>
          <p:cNvPr id="3" name="Content Placeholder 2"/>
          <p:cNvSpPr>
            <a:spLocks noGrp="1"/>
          </p:cNvSpPr>
          <p:nvPr>
            <p:ph idx="1"/>
          </p:nvPr>
        </p:nvSpPr>
        <p:spPr/>
        <p:txBody>
          <a:bodyPr/>
          <a:lstStyle/>
          <a:p>
            <a:endParaRPr lang="en-AU" dirty="0"/>
          </a:p>
        </p:txBody>
      </p:sp>
      <p:pic>
        <p:nvPicPr>
          <p:cNvPr id="2050" name="Picture 2" descr="C:\Users\Anne\Pictures\PG57 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5272" y="1484784"/>
            <a:ext cx="7632848" cy="49528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17840" y="6427112"/>
            <a:ext cx="2520280" cy="430887"/>
          </a:xfrm>
          <a:prstGeom prst="rect">
            <a:avLst/>
          </a:prstGeom>
        </p:spPr>
        <p:txBody>
          <a:bodyPr wrap="square">
            <a:spAutoFit/>
          </a:bodyPr>
          <a:lstStyle/>
          <a:p>
            <a:r>
              <a:rPr lang="en-AU" sz="1100" dirty="0"/>
              <a:t>Courtesy Australian War Memorial </a:t>
            </a:r>
            <a:r>
              <a:rPr lang="en-AU" sz="1100" u="sng" dirty="0">
                <a:hlinkClick r:id="rId3"/>
              </a:rPr>
              <a:t>www.awm.gov.au/collection</a:t>
            </a:r>
            <a:endParaRPr lang="en-AU" sz="1100" dirty="0"/>
          </a:p>
        </p:txBody>
      </p:sp>
    </p:spTree>
    <p:extLst>
      <p:ext uri="{BB962C8B-B14F-4D97-AF65-F5344CB8AC3E}">
        <p14:creationId xmlns:p14="http://schemas.microsoft.com/office/powerpoint/2010/main" val="699645677"/>
      </p:ext>
    </p:extLst>
  </p:cSld>
  <p:clrMapOvr>
    <a:masterClrMapping/>
  </p:clrMapOvr>
  <p:transition spd="med" advTm="20000"/>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650306"/>
          </a:xfrm>
        </p:spPr>
        <p:txBody>
          <a:bodyPr>
            <a:normAutofit/>
          </a:bodyPr>
          <a:lstStyle/>
          <a:p>
            <a:r>
              <a:rPr lang="en-AU" sz="4800" dirty="0"/>
              <a:t>Bluey and Curley cartoon</a:t>
            </a:r>
            <a:br>
              <a:rPr lang="en-AU" dirty="0"/>
            </a:br>
            <a:r>
              <a:rPr lang="en-AU" dirty="0"/>
              <a:t>29 November 1941</a:t>
            </a:r>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2708920"/>
            <a:ext cx="9258899" cy="3331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4392997"/>
      </p:ext>
    </p:extLst>
  </p:cSld>
  <p:clrMapOvr>
    <a:masterClrMapping/>
  </p:clrMapOvr>
  <p:transition spd="med" advTm="25000"/>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46250"/>
          </a:xfrm>
        </p:spPr>
        <p:txBody>
          <a:bodyPr/>
          <a:lstStyle/>
          <a:p>
            <a:r>
              <a:rPr lang="en-AU" sz="4800" dirty="0"/>
              <a:t>Bluey and Curley cartoon</a:t>
            </a:r>
            <a:br>
              <a:rPr lang="en-AU" dirty="0"/>
            </a:br>
            <a:r>
              <a:rPr lang="en-AU" dirty="0"/>
              <a:t>14 March 1942</a:t>
            </a:r>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1531" y="2708920"/>
            <a:ext cx="9320750" cy="3206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0984667"/>
      </p:ext>
    </p:extLst>
  </p:cSld>
  <p:clrMapOvr>
    <a:masterClrMapping/>
  </p:clrMapOvr>
  <p:transition spd="med" advTm="25000"/>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old, person, group&#10;&#10;Description automatically generated">
            <a:extLst>
              <a:ext uri="{FF2B5EF4-FFF2-40B4-BE49-F238E27FC236}">
                <a16:creationId xmlns:a16="http://schemas.microsoft.com/office/drawing/2014/main" id="{8726B54F-4BBB-D086-3D8A-DA8D545C11D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239637" y="65820"/>
            <a:ext cx="6664725" cy="4457700"/>
          </a:xfrm>
          <a:prstGeom prst="rect">
            <a:avLst/>
          </a:prstGeom>
        </p:spPr>
      </p:pic>
      <p:sp>
        <p:nvSpPr>
          <p:cNvPr id="2" name="TextBox 1">
            <a:extLst>
              <a:ext uri="{FF2B5EF4-FFF2-40B4-BE49-F238E27FC236}">
                <a16:creationId xmlns:a16="http://schemas.microsoft.com/office/drawing/2014/main" id="{60896551-147E-000F-9C71-476254C3FC67}"/>
              </a:ext>
            </a:extLst>
          </p:cNvPr>
          <p:cNvSpPr txBox="1"/>
          <p:nvPr/>
        </p:nvSpPr>
        <p:spPr>
          <a:xfrm>
            <a:off x="7000336" y="1428927"/>
            <a:ext cx="1928005" cy="3785652"/>
          </a:xfrm>
          <a:prstGeom prst="rect">
            <a:avLst/>
          </a:prstGeom>
          <a:noFill/>
        </p:spPr>
        <p:txBody>
          <a:bodyPr wrap="square" rtlCol="0">
            <a:spAutoFit/>
          </a:bodyPr>
          <a:lstStyle/>
          <a:p>
            <a:pPr algn="ctr"/>
            <a:r>
              <a:rPr lang="en-US" sz="2400" dirty="0">
                <a:solidFill>
                  <a:schemeClr val="bg1"/>
                </a:solidFill>
              </a:rPr>
              <a:t>Col McNaughton, G. Young, Roy Farr, Ron Horner, Sgt. G. Davies and W. Weston</a:t>
            </a:r>
          </a:p>
          <a:p>
            <a:pPr algn="ctr"/>
            <a:endParaRPr lang="en-US" sz="2400" dirty="0">
              <a:solidFill>
                <a:schemeClr val="bg1"/>
              </a:solidFill>
            </a:endParaRPr>
          </a:p>
          <a:p>
            <a:pPr algn="ctr"/>
            <a:r>
              <a:rPr lang="en-US" sz="2400" dirty="0">
                <a:solidFill>
                  <a:schemeClr val="bg1"/>
                </a:solidFill>
              </a:rPr>
              <a:t>Buna, New Guinea</a:t>
            </a:r>
          </a:p>
        </p:txBody>
      </p:sp>
      <p:sp>
        <p:nvSpPr>
          <p:cNvPr id="3" name="TextBox 2">
            <a:extLst>
              <a:ext uri="{FF2B5EF4-FFF2-40B4-BE49-F238E27FC236}">
                <a16:creationId xmlns:a16="http://schemas.microsoft.com/office/drawing/2014/main" id="{55263034-FC09-6B41-7EFA-01AB9921CAA2}"/>
              </a:ext>
            </a:extLst>
          </p:cNvPr>
          <p:cNvSpPr txBox="1"/>
          <p:nvPr/>
        </p:nvSpPr>
        <p:spPr>
          <a:xfrm>
            <a:off x="845658" y="4731027"/>
            <a:ext cx="7452684" cy="1846659"/>
          </a:xfrm>
          <a:prstGeom prst="rect">
            <a:avLst/>
          </a:prstGeom>
          <a:noFill/>
        </p:spPr>
        <p:txBody>
          <a:bodyPr wrap="square" rtlCol="0">
            <a:spAutoFit/>
          </a:bodyPr>
          <a:lstStyle/>
          <a:p>
            <a:pPr algn="ctr"/>
            <a:r>
              <a:rPr lang="en-US" sz="3200" dirty="0"/>
              <a:t>Col McNaughton, G Young, Roy Farr, Ron Horner, Sgt G Davies and M Weston</a:t>
            </a:r>
          </a:p>
          <a:p>
            <a:pPr algn="ctr"/>
            <a:r>
              <a:rPr lang="en-US" sz="3200" dirty="0"/>
              <a:t>Buna New Guinea</a:t>
            </a:r>
          </a:p>
          <a:p>
            <a:endParaRPr lang="en-US" dirty="0"/>
          </a:p>
        </p:txBody>
      </p:sp>
    </p:spTree>
    <p:extLst>
      <p:ext uri="{BB962C8B-B14F-4D97-AF65-F5344CB8AC3E}">
        <p14:creationId xmlns:p14="http://schemas.microsoft.com/office/powerpoint/2010/main" val="3973117367"/>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on a boat&#10;&#10;Description automatically generated with medium confidence">
            <a:extLst>
              <a:ext uri="{FF2B5EF4-FFF2-40B4-BE49-F238E27FC236}">
                <a16:creationId xmlns:a16="http://schemas.microsoft.com/office/drawing/2014/main" id="{2975F84D-78B9-4065-DC37-FBCB50BCD82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23880" y="336054"/>
            <a:ext cx="6683085" cy="4457700"/>
          </a:xfrm>
          <a:prstGeom prst="rect">
            <a:avLst/>
          </a:prstGeom>
        </p:spPr>
      </p:pic>
      <p:sp>
        <p:nvSpPr>
          <p:cNvPr id="3" name="TextBox 2">
            <a:extLst>
              <a:ext uri="{FF2B5EF4-FFF2-40B4-BE49-F238E27FC236}">
                <a16:creationId xmlns:a16="http://schemas.microsoft.com/office/drawing/2014/main" id="{3FF42DB1-B097-53B8-9D1A-AFB1F7DE5C76}"/>
              </a:ext>
            </a:extLst>
          </p:cNvPr>
          <p:cNvSpPr txBox="1"/>
          <p:nvPr/>
        </p:nvSpPr>
        <p:spPr>
          <a:xfrm>
            <a:off x="1323880" y="4795897"/>
            <a:ext cx="6869935" cy="2062103"/>
          </a:xfrm>
          <a:prstGeom prst="rect">
            <a:avLst/>
          </a:prstGeom>
          <a:noFill/>
        </p:spPr>
        <p:txBody>
          <a:bodyPr wrap="square" rtlCol="0">
            <a:spAutoFit/>
          </a:bodyPr>
          <a:lstStyle/>
          <a:p>
            <a:pPr algn="ctr"/>
            <a:r>
              <a:rPr lang="en-US" sz="3200" dirty="0"/>
              <a:t>Includes Col McNaughton, Roy Farr, S. Young, G. Young</a:t>
            </a:r>
          </a:p>
          <a:p>
            <a:pPr algn="ctr"/>
            <a:endParaRPr lang="en-US" sz="3200" dirty="0"/>
          </a:p>
          <a:p>
            <a:pPr algn="ctr"/>
            <a:r>
              <a:rPr lang="en-US" sz="3200" dirty="0"/>
              <a:t>Fishing in Buna, New Guinea</a:t>
            </a:r>
          </a:p>
        </p:txBody>
      </p:sp>
    </p:spTree>
    <p:extLst>
      <p:ext uri="{BB962C8B-B14F-4D97-AF65-F5344CB8AC3E}">
        <p14:creationId xmlns:p14="http://schemas.microsoft.com/office/powerpoint/2010/main" val="1204919106"/>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9 Battery</a:t>
            </a:r>
          </a:p>
        </p:txBody>
      </p:sp>
      <p:sp>
        <p:nvSpPr>
          <p:cNvPr id="3" name="Content Placeholder 2"/>
          <p:cNvSpPr>
            <a:spLocks noGrp="1"/>
          </p:cNvSpPr>
          <p:nvPr>
            <p:ph idx="1"/>
          </p:nvPr>
        </p:nvSpPr>
        <p:spPr/>
        <p:txBody>
          <a:bodyPr/>
          <a:lstStyle/>
          <a:p>
            <a:pPr algn="ctr">
              <a:buNone/>
            </a:pPr>
            <a:r>
              <a:rPr lang="en-AU" dirty="0"/>
              <a:t>Western Desert</a:t>
            </a:r>
          </a:p>
          <a:p>
            <a:pPr algn="ctr">
              <a:buNone/>
            </a:pPr>
            <a:r>
              <a:rPr lang="en-AU" dirty="0"/>
              <a:t>Beirut</a:t>
            </a:r>
          </a:p>
          <a:p>
            <a:pPr algn="ctr">
              <a:buNone/>
            </a:pPr>
            <a:r>
              <a:rPr lang="en-AU" dirty="0"/>
              <a:t>Suez Canal Zone</a:t>
            </a:r>
          </a:p>
          <a:p>
            <a:pPr algn="ctr">
              <a:buNone/>
            </a:pPr>
            <a:endParaRPr lang="en-AU" dirty="0"/>
          </a:p>
          <a:p>
            <a:pPr algn="ctr">
              <a:buNone/>
            </a:pPr>
            <a:r>
              <a:rPr lang="en-AU" dirty="0"/>
              <a:t>Townsville</a:t>
            </a:r>
          </a:p>
          <a:p>
            <a:pPr algn="ctr">
              <a:buNone/>
            </a:pPr>
            <a:r>
              <a:rPr lang="en-AU" dirty="0"/>
              <a:t>Milne Bay, Port Moresby, </a:t>
            </a:r>
            <a:r>
              <a:rPr lang="en-AU" dirty="0" err="1"/>
              <a:t>Lae</a:t>
            </a:r>
            <a:endParaRPr lang="en-AU" dirty="0"/>
          </a:p>
          <a:p>
            <a:pPr algn="ctr">
              <a:buNone/>
            </a:pPr>
            <a:r>
              <a:rPr lang="en-AU" dirty="0"/>
              <a:t>Borneo</a:t>
            </a:r>
          </a:p>
          <a:p>
            <a:pPr algn="ctr">
              <a:buNone/>
            </a:pPr>
            <a:endParaRPr lang="en-AU" dirty="0"/>
          </a:p>
        </p:txBody>
      </p:sp>
    </p:spTree>
  </p:cSld>
  <p:clrMapOvr>
    <a:masterClrMapping/>
  </p:clrMapOvr>
  <p:transition spd="med" advClick="0" advTm="20000"/>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6908"/>
          </a:xfrm>
        </p:spPr>
        <p:txBody>
          <a:bodyPr/>
          <a:lstStyle/>
          <a:p>
            <a:r>
              <a:rPr lang="en-AU" dirty="0"/>
              <a:t>9</a:t>
            </a:r>
            <a:r>
              <a:rPr lang="en-AU" baseline="30000" dirty="0"/>
              <a:t>th</a:t>
            </a:r>
            <a:r>
              <a:rPr lang="en-AU" dirty="0"/>
              <a:t> Battery</a:t>
            </a:r>
          </a:p>
        </p:txBody>
      </p:sp>
      <p:sp>
        <p:nvSpPr>
          <p:cNvPr id="3" name="Content Placeholder 2"/>
          <p:cNvSpPr>
            <a:spLocks noGrp="1"/>
          </p:cNvSpPr>
          <p:nvPr>
            <p:ph idx="1"/>
          </p:nvPr>
        </p:nvSpPr>
        <p:spPr>
          <a:xfrm>
            <a:off x="457200" y="1142984"/>
            <a:ext cx="8229600" cy="5715016"/>
          </a:xfrm>
        </p:spPr>
        <p:txBody>
          <a:bodyPr>
            <a:noAutofit/>
          </a:bodyPr>
          <a:lstStyle/>
          <a:p>
            <a:pPr>
              <a:buNone/>
            </a:pPr>
            <a:r>
              <a:rPr lang="en-AU" sz="1800" dirty="0"/>
              <a:t>The Battery moved from </a:t>
            </a:r>
            <a:r>
              <a:rPr lang="en-AU" sz="1800" dirty="0" err="1"/>
              <a:t>Khassa</a:t>
            </a:r>
            <a:r>
              <a:rPr lang="en-AU" sz="1800" dirty="0"/>
              <a:t> with 7th Battery to </a:t>
            </a:r>
            <a:r>
              <a:rPr lang="en-AU" sz="1800" dirty="0" err="1"/>
              <a:t>Amiriya</a:t>
            </a:r>
            <a:r>
              <a:rPr lang="en-AU" sz="1800" dirty="0"/>
              <a:t> in Egypt.  A planned</a:t>
            </a:r>
          </a:p>
          <a:p>
            <a:pPr>
              <a:buNone/>
            </a:pPr>
            <a:r>
              <a:rPr lang="en-AU" sz="1800" dirty="0"/>
              <a:t>voyage to Greece was cancelled as the Allied Forces there were in retreat from the</a:t>
            </a:r>
          </a:p>
          <a:p>
            <a:pPr>
              <a:buNone/>
            </a:pPr>
            <a:r>
              <a:rPr lang="en-AU" sz="1800" dirty="0"/>
              <a:t>fateful campaign. On 23</a:t>
            </a:r>
            <a:r>
              <a:rPr lang="en-AU" sz="1800" baseline="30000" dirty="0"/>
              <a:t>rd</a:t>
            </a:r>
            <a:r>
              <a:rPr lang="en-AU" sz="1800" dirty="0"/>
              <a:t> April, 1941, 9</a:t>
            </a:r>
            <a:r>
              <a:rPr lang="en-AU" sz="1800" baseline="30000" dirty="0"/>
              <a:t>th</a:t>
            </a:r>
            <a:r>
              <a:rPr lang="en-AU" sz="1800" dirty="0"/>
              <a:t> Battery and Regimental Headquarters</a:t>
            </a:r>
          </a:p>
          <a:p>
            <a:pPr>
              <a:buNone/>
            </a:pPr>
            <a:r>
              <a:rPr lang="en-AU" sz="1800" dirty="0"/>
              <a:t>moved into the Western Desert of Egypt.</a:t>
            </a:r>
          </a:p>
          <a:p>
            <a:pPr>
              <a:buNone/>
            </a:pPr>
            <a:endParaRPr lang="en-AU" sz="1000" dirty="0"/>
          </a:p>
          <a:p>
            <a:pPr>
              <a:buNone/>
            </a:pPr>
            <a:r>
              <a:rPr lang="en-AU" sz="1800" dirty="0"/>
              <a:t>The gunners provided anti-aircraft defence at several Royal Air Force stations. In</a:t>
            </a:r>
          </a:p>
          <a:p>
            <a:pPr>
              <a:buNone/>
            </a:pPr>
            <a:r>
              <a:rPr lang="en-AU" sz="1800" dirty="0"/>
              <a:t>June they joined the British 7th Armoured Division in an advance towards Tobruk,</a:t>
            </a:r>
          </a:p>
          <a:p>
            <a:pPr>
              <a:buNone/>
            </a:pPr>
            <a:r>
              <a:rPr lang="en-AU" sz="1800" dirty="0"/>
              <a:t>with the code name "Battle Axe", to push General Rommel's forces back, and to</a:t>
            </a:r>
          </a:p>
          <a:p>
            <a:pPr>
              <a:buNone/>
            </a:pPr>
            <a:r>
              <a:rPr lang="en-AU" sz="1800" dirty="0"/>
              <a:t>join forces with the besieged garrison at Tobruk. The gunners had many</a:t>
            </a:r>
          </a:p>
          <a:p>
            <a:pPr>
              <a:buNone/>
            </a:pPr>
            <a:r>
              <a:rPr lang="en-AU" sz="1800" dirty="0"/>
              <a:t>engagements with aircraft, shooting down several planes. One gun was lost and</a:t>
            </a:r>
          </a:p>
          <a:p>
            <a:pPr>
              <a:buNone/>
            </a:pPr>
            <a:r>
              <a:rPr lang="en-AU" sz="1800" dirty="0"/>
              <a:t>one gunner was killed. The British losses to the superior German troops were</a:t>
            </a:r>
          </a:p>
          <a:p>
            <a:pPr>
              <a:buNone/>
            </a:pPr>
            <a:r>
              <a:rPr lang="en-AU" sz="1800" dirty="0"/>
              <a:t>severe. "Battle Axe" was discontinued.</a:t>
            </a:r>
          </a:p>
          <a:p>
            <a:pPr>
              <a:buNone/>
            </a:pPr>
            <a:endParaRPr lang="en-AU" sz="1000" dirty="0"/>
          </a:p>
          <a:p>
            <a:pPr>
              <a:buNone/>
            </a:pPr>
            <a:r>
              <a:rPr lang="en-AU" sz="1800" dirty="0"/>
              <a:t>9</a:t>
            </a:r>
            <a:r>
              <a:rPr lang="en-AU" sz="1800" baseline="30000" dirty="0"/>
              <a:t>th</a:t>
            </a:r>
            <a:r>
              <a:rPr lang="en-AU" sz="1800" dirty="0"/>
              <a:t> Battery was relieved and travelled to Cairo, then to Beirut, in Syria. The guns</a:t>
            </a:r>
          </a:p>
          <a:p>
            <a:pPr>
              <a:buNone/>
            </a:pPr>
            <a:r>
              <a:rPr lang="en-AU" sz="1800" dirty="0"/>
              <a:t>of a British regiment were taken over. On 29</a:t>
            </a:r>
            <a:r>
              <a:rPr lang="en-AU" sz="1800" baseline="30000" dirty="0"/>
              <a:t>th</a:t>
            </a:r>
            <a:r>
              <a:rPr lang="en-AU" sz="1800" dirty="0"/>
              <a:t> September 1941, the Battery moved</a:t>
            </a:r>
          </a:p>
          <a:p>
            <a:pPr>
              <a:buNone/>
            </a:pPr>
            <a:r>
              <a:rPr lang="en-AU" sz="1800" dirty="0"/>
              <a:t>down to the Canal Zone to protect the Suez Canal against mine-laying and other</a:t>
            </a:r>
          </a:p>
          <a:p>
            <a:pPr>
              <a:buNone/>
            </a:pPr>
            <a:r>
              <a:rPr lang="en-AU" sz="1800" dirty="0"/>
              <a:t>aircraft.</a:t>
            </a:r>
          </a:p>
        </p:txBody>
      </p:sp>
    </p:spTree>
  </p:cSld>
  <p:clrMapOvr>
    <a:masterClrMapping/>
  </p:clrMapOvr>
  <p:transition spd="med" advClick="0" advTm="30000"/>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57232"/>
            <a:ext cx="8229600" cy="5643602"/>
          </a:xfrm>
        </p:spPr>
        <p:txBody>
          <a:bodyPr>
            <a:normAutofit/>
          </a:bodyPr>
          <a:lstStyle/>
          <a:p>
            <a:pPr>
              <a:buNone/>
            </a:pPr>
            <a:r>
              <a:rPr lang="en-AU" sz="2000" dirty="0"/>
              <a:t>      In January  and February 1942, the Battery returned to Australia when some of the troops had home leave before proceeding with their equipment to Garbutt Airfield near Townsville. </a:t>
            </a:r>
          </a:p>
          <a:p>
            <a:pPr>
              <a:buNone/>
            </a:pPr>
            <a:r>
              <a:rPr lang="en-AU" sz="1000" dirty="0"/>
              <a:t>      </a:t>
            </a:r>
          </a:p>
          <a:p>
            <a:pPr>
              <a:buNone/>
            </a:pPr>
            <a:r>
              <a:rPr lang="en-AU" sz="2000" dirty="0"/>
              <a:t>      In June, the men of the Battery loaded their guns, trucks and equipment onto a Dutch vessel, the </a:t>
            </a:r>
            <a:r>
              <a:rPr lang="en-AU" sz="2000" dirty="0" err="1"/>
              <a:t>Karsik</a:t>
            </a:r>
            <a:r>
              <a:rPr lang="en-AU" sz="2000" dirty="0"/>
              <a:t>. Most of the men embarked on the </a:t>
            </a:r>
            <a:r>
              <a:rPr lang="en-AU" sz="2000" dirty="0" err="1"/>
              <a:t>Macdhui</a:t>
            </a:r>
            <a:r>
              <a:rPr lang="en-AU" sz="2000" dirty="0"/>
              <a:t> (which was later destroyed by Japanese bombers) and all sailed to Port Moresby in New Guinea. B Troop remained at the airfield there, experiencing numerous air raids by the Japanese.</a:t>
            </a:r>
          </a:p>
          <a:p>
            <a:pPr>
              <a:buNone/>
            </a:pPr>
            <a:r>
              <a:rPr lang="en-AU" sz="2000" dirty="0"/>
              <a:t>      The remaining A and C Troops went on to land at Milne Bay. Here, the troops carried out many tasks including unloading ships, road making, and transporting of steel matting for the airstrip, as well as air defence.</a:t>
            </a:r>
          </a:p>
          <a:p>
            <a:pPr>
              <a:buNone/>
            </a:pPr>
            <a:endParaRPr lang="en-AU" sz="1000" dirty="0"/>
          </a:p>
          <a:p>
            <a:pPr>
              <a:buNone/>
            </a:pPr>
            <a:r>
              <a:rPr lang="en-AU" sz="2000" dirty="0"/>
              <a:t>      From 25</a:t>
            </a:r>
            <a:r>
              <a:rPr lang="en-AU" sz="2000" baseline="30000" dirty="0"/>
              <a:t>th</a:t>
            </a:r>
            <a:r>
              <a:rPr lang="en-AU" sz="2000" dirty="0"/>
              <a:t> August, the Battle for Milne Bay took place over several weeks, with Japanese naval bombardments, enemy infantry landings and aerial bombing, all of which were vigorously repulsed by the Australian infantry, artillery and airmen.</a:t>
            </a:r>
          </a:p>
        </p:txBody>
      </p:sp>
    </p:spTree>
  </p:cSld>
  <p:clrMapOvr>
    <a:masterClrMapping/>
  </p:clrMapOvr>
  <p:transition spd="med" advClick="0" advTm="30000"/>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6215106"/>
          </a:xfrm>
        </p:spPr>
        <p:txBody>
          <a:bodyPr>
            <a:normAutofit lnSpcReduction="10000"/>
          </a:bodyPr>
          <a:lstStyle/>
          <a:p>
            <a:pPr>
              <a:buNone/>
            </a:pPr>
            <a:r>
              <a:rPr lang="en-AU" sz="2000" dirty="0"/>
              <a:t>      This was the first defeat of the Japanese invaders on land, to the extent that they were eventually evacuated from the area. Two men of 9</a:t>
            </a:r>
            <a:r>
              <a:rPr lang="en-AU" sz="2000" baseline="30000" dirty="0"/>
              <a:t>th</a:t>
            </a:r>
            <a:r>
              <a:rPr lang="en-AU" sz="2000" dirty="0"/>
              <a:t>  Battery died by accident.</a:t>
            </a:r>
          </a:p>
          <a:p>
            <a:pPr>
              <a:buNone/>
            </a:pPr>
            <a:endParaRPr lang="en-AU" sz="2000" dirty="0"/>
          </a:p>
          <a:p>
            <a:pPr>
              <a:buNone/>
            </a:pPr>
            <a:r>
              <a:rPr lang="en-AU" sz="2000" dirty="0"/>
              <a:t>      The gunners suffered badly from malaria, causing manning problems.  The Japanese continued to raid the area by air for many months.</a:t>
            </a:r>
          </a:p>
          <a:p>
            <a:pPr>
              <a:buNone/>
            </a:pPr>
            <a:endParaRPr lang="en-AU" sz="2000" dirty="0"/>
          </a:p>
          <a:p>
            <a:pPr>
              <a:buNone/>
            </a:pPr>
            <a:r>
              <a:rPr lang="en-AU" sz="2000" dirty="0"/>
              <a:t>      Some 9</a:t>
            </a:r>
            <a:r>
              <a:rPr lang="en-AU" sz="2000" baseline="30000" dirty="0"/>
              <a:t>th</a:t>
            </a:r>
            <a:r>
              <a:rPr lang="en-AU" sz="2000" dirty="0"/>
              <a:t> Battery gunners saw active service in </a:t>
            </a:r>
            <a:r>
              <a:rPr lang="en-AU" sz="2000" dirty="0" err="1"/>
              <a:t>Lae</a:t>
            </a:r>
            <a:r>
              <a:rPr lang="en-AU" sz="2000" dirty="0"/>
              <a:t>, </a:t>
            </a:r>
            <a:r>
              <a:rPr lang="en-AU" sz="2000" dirty="0" err="1"/>
              <a:t>Morotai</a:t>
            </a:r>
            <a:r>
              <a:rPr lang="en-AU" sz="2000" dirty="0"/>
              <a:t> (Indonesia) and North Borneo, taking part in landings and coping with enemy infiltrations in their areas. At the war's end, some took part in surrender operations. A few went to Japan with the Occupation Force; but most were glad to head for home as transport became available, after their five years or so in the Army, as did most of the other remaining members of the Regiment from their scattered positions.</a:t>
            </a:r>
          </a:p>
          <a:p>
            <a:pPr>
              <a:buNone/>
            </a:pPr>
            <a:endParaRPr lang="en-AU" sz="2000" dirty="0"/>
          </a:p>
          <a:p>
            <a:pPr>
              <a:buNone/>
            </a:pPr>
            <a:endParaRPr lang="en-AU" sz="2000" dirty="0"/>
          </a:p>
          <a:p>
            <a:pPr>
              <a:buNone/>
            </a:pPr>
            <a:r>
              <a:rPr lang="en-AU" sz="2000" dirty="0"/>
              <a:t>      In August 1945 peace was declared after Japan surrendered, however it wasn’t until 19</a:t>
            </a:r>
            <a:r>
              <a:rPr lang="en-AU" sz="2000" baseline="30000" dirty="0"/>
              <a:t>th</a:t>
            </a:r>
            <a:r>
              <a:rPr lang="en-AU" sz="2000" dirty="0"/>
              <a:t> December when finally the troops, guns and equipment of the 9</a:t>
            </a:r>
            <a:r>
              <a:rPr lang="en-AU" sz="2000" baseline="30000" dirty="0"/>
              <a:t>th</a:t>
            </a:r>
            <a:r>
              <a:rPr lang="en-AU" sz="2000" dirty="0"/>
              <a:t> Battery North East Borneo Force arrived back in Australia.</a:t>
            </a:r>
          </a:p>
          <a:p>
            <a:pPr>
              <a:buNone/>
            </a:pPr>
            <a:endParaRPr lang="en-AU" sz="2000" dirty="0"/>
          </a:p>
        </p:txBody>
      </p:sp>
    </p:spTree>
  </p:cSld>
  <p:clrMapOvr>
    <a:masterClrMapping/>
  </p:clrMapOvr>
  <p:transition spd="med" advClick="0" advTm="30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Werribee racecourse camp</a:t>
            </a:r>
          </a:p>
        </p:txBody>
      </p:sp>
      <p:pic>
        <p:nvPicPr>
          <p:cNvPr id="4098" name="Picture 2"/>
          <p:cNvPicPr>
            <a:picLocks noGrp="1" noChangeAspect="1" noChangeArrowheads="1"/>
          </p:cNvPicPr>
          <p:nvPr>
            <p:ph idx="1"/>
          </p:nvPr>
        </p:nvPicPr>
        <p:blipFill>
          <a:blip r:embed="rId3" cstate="print"/>
          <a:srcRect/>
          <a:stretch>
            <a:fillRect/>
          </a:stretch>
        </p:blipFill>
        <p:spPr bwMode="auto">
          <a:xfrm>
            <a:off x="0" y="1340768"/>
            <a:ext cx="9113065" cy="5040560"/>
          </a:xfrm>
          <a:prstGeom prst="rect">
            <a:avLst/>
          </a:prstGeom>
          <a:noFill/>
          <a:ln w="9525">
            <a:noFill/>
            <a:miter lim="800000"/>
            <a:headEnd/>
            <a:tailEnd/>
          </a:ln>
        </p:spPr>
      </p:pic>
    </p:spTree>
  </p:cSld>
  <p:clrMapOvr>
    <a:masterClrMapping/>
  </p:clrMapOvr>
  <p:transition spd="med" advClick="0" advTm="20000"/>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men in military uniforms&#10;&#10;Description automatically generated with low confidence">
            <a:extLst>
              <a:ext uri="{FF2B5EF4-FFF2-40B4-BE49-F238E27FC236}">
                <a16:creationId xmlns:a16="http://schemas.microsoft.com/office/drawing/2014/main" id="{75001035-F438-7063-F854-83CB7C9730A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99529" y="1199990"/>
            <a:ext cx="6604000" cy="4457700"/>
          </a:xfrm>
          <a:prstGeom prst="rect">
            <a:avLst/>
          </a:prstGeom>
        </p:spPr>
      </p:pic>
      <p:sp>
        <p:nvSpPr>
          <p:cNvPr id="3" name="TextBox 2">
            <a:extLst>
              <a:ext uri="{FF2B5EF4-FFF2-40B4-BE49-F238E27FC236}">
                <a16:creationId xmlns:a16="http://schemas.microsoft.com/office/drawing/2014/main" id="{E39AB0CE-8595-9EA8-C851-7FB03EA9CD55}"/>
              </a:ext>
            </a:extLst>
          </p:cNvPr>
          <p:cNvSpPr txBox="1"/>
          <p:nvPr/>
        </p:nvSpPr>
        <p:spPr>
          <a:xfrm>
            <a:off x="6903529" y="1340768"/>
            <a:ext cx="2132967" cy="2554545"/>
          </a:xfrm>
          <a:prstGeom prst="rect">
            <a:avLst/>
          </a:prstGeom>
          <a:noFill/>
        </p:spPr>
        <p:txBody>
          <a:bodyPr wrap="square" rtlCol="0">
            <a:spAutoFit/>
          </a:bodyPr>
          <a:lstStyle/>
          <a:p>
            <a:r>
              <a:rPr lang="en-US" sz="3200" dirty="0"/>
              <a:t>S/Sgt GL </a:t>
            </a:r>
            <a:r>
              <a:rPr lang="en-US" sz="3200" dirty="0" err="1"/>
              <a:t>Bodycomb</a:t>
            </a:r>
            <a:r>
              <a:rPr lang="en-US" sz="3200" dirty="0"/>
              <a:t>, Roberts, KA Read, Sgt AH Gay</a:t>
            </a:r>
          </a:p>
        </p:txBody>
      </p:sp>
    </p:spTree>
    <p:extLst>
      <p:ext uri="{BB962C8B-B14F-4D97-AF65-F5344CB8AC3E}">
        <p14:creationId xmlns:p14="http://schemas.microsoft.com/office/powerpoint/2010/main" val="911436033"/>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l_Aviv_Lunch_2.jpg"/>
          <p:cNvPicPr>
            <a:picLocks noGrp="1" noChangeAspect="1"/>
          </p:cNvPicPr>
          <p:nvPr>
            <p:ph idx="1"/>
          </p:nvPr>
        </p:nvPicPr>
        <p:blipFill>
          <a:blip r:embed="rId3" cstate="print"/>
          <a:stretch>
            <a:fillRect/>
          </a:stretch>
        </p:blipFill>
        <p:spPr>
          <a:xfrm>
            <a:off x="0" y="-27802"/>
            <a:ext cx="8786874" cy="6885802"/>
          </a:xfrm>
        </p:spPr>
      </p:pic>
      <p:sp>
        <p:nvSpPr>
          <p:cNvPr id="2" name="Title 1"/>
          <p:cNvSpPr>
            <a:spLocks noGrp="1"/>
          </p:cNvSpPr>
          <p:nvPr>
            <p:ph type="title"/>
          </p:nvPr>
        </p:nvSpPr>
        <p:spPr>
          <a:xfrm>
            <a:off x="457200" y="6000768"/>
            <a:ext cx="8229600" cy="857232"/>
          </a:xfrm>
        </p:spPr>
        <p:txBody>
          <a:bodyPr/>
          <a:lstStyle/>
          <a:p>
            <a:r>
              <a:rPr lang="en-AU" dirty="0"/>
              <a:t>Tel-Aviv leave</a:t>
            </a:r>
          </a:p>
        </p:txBody>
      </p:sp>
      <p:sp>
        <p:nvSpPr>
          <p:cNvPr id="5" name="TextBox 4"/>
          <p:cNvSpPr txBox="1"/>
          <p:nvPr/>
        </p:nvSpPr>
        <p:spPr>
          <a:xfrm>
            <a:off x="6357950" y="6072206"/>
            <a:ext cx="2428892" cy="646331"/>
          </a:xfrm>
          <a:prstGeom prst="rect">
            <a:avLst/>
          </a:prstGeom>
          <a:noFill/>
        </p:spPr>
        <p:txBody>
          <a:bodyPr wrap="square" rtlCol="0">
            <a:spAutoFit/>
          </a:bodyPr>
          <a:lstStyle/>
          <a:p>
            <a:r>
              <a:rPr lang="en-AU" dirty="0"/>
              <a:t>9</a:t>
            </a:r>
            <a:r>
              <a:rPr lang="en-AU" baseline="30000" dirty="0"/>
              <a:t>th</a:t>
            </a:r>
            <a:r>
              <a:rPr lang="en-AU" dirty="0"/>
              <a:t> Battery, early 1941, before going to Egypt.</a:t>
            </a:r>
          </a:p>
        </p:txBody>
      </p:sp>
      <p:sp>
        <p:nvSpPr>
          <p:cNvPr id="6" name="TextBox 5"/>
          <p:cNvSpPr txBox="1"/>
          <p:nvPr/>
        </p:nvSpPr>
        <p:spPr>
          <a:xfrm>
            <a:off x="214282" y="6000768"/>
            <a:ext cx="2357454" cy="923330"/>
          </a:xfrm>
          <a:prstGeom prst="rect">
            <a:avLst/>
          </a:prstGeom>
          <a:noFill/>
        </p:spPr>
        <p:txBody>
          <a:bodyPr wrap="square" rtlCol="0">
            <a:spAutoFit/>
          </a:bodyPr>
          <a:lstStyle/>
          <a:p>
            <a:r>
              <a:rPr lang="en-AU" dirty="0"/>
              <a:t>L to R: Cec Rae</a:t>
            </a:r>
          </a:p>
          <a:p>
            <a:r>
              <a:rPr lang="en-AU" dirty="0"/>
              <a:t>            Peter </a:t>
            </a:r>
            <a:r>
              <a:rPr lang="en-AU" dirty="0" err="1"/>
              <a:t>Allender</a:t>
            </a:r>
            <a:endParaRPr lang="en-AU" dirty="0"/>
          </a:p>
          <a:p>
            <a:r>
              <a:rPr lang="en-AU" dirty="0"/>
              <a:t>            Ian Evans</a:t>
            </a:r>
          </a:p>
        </p:txBody>
      </p:sp>
    </p:spTree>
  </p:cSld>
  <p:clrMapOvr>
    <a:masterClrMapping/>
  </p:clrMapOvr>
  <p:transition spd="med" advClick="0" advTm="20000"/>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ec_Rae_Tent_Group_Khassa.jpg"/>
          <p:cNvPicPr>
            <a:picLocks noGrp="1" noChangeAspect="1"/>
          </p:cNvPicPr>
          <p:nvPr>
            <p:ph idx="1"/>
          </p:nvPr>
        </p:nvPicPr>
        <p:blipFill>
          <a:blip r:embed="rId3" cstate="print"/>
          <a:stretch>
            <a:fillRect/>
          </a:stretch>
        </p:blipFill>
        <p:spPr>
          <a:xfrm>
            <a:off x="0" y="427866"/>
            <a:ext cx="9144000" cy="6870630"/>
          </a:xfrm>
        </p:spPr>
      </p:pic>
      <p:sp>
        <p:nvSpPr>
          <p:cNvPr id="2" name="Title 1"/>
          <p:cNvSpPr>
            <a:spLocks noGrp="1"/>
          </p:cNvSpPr>
          <p:nvPr>
            <p:ph type="title"/>
          </p:nvPr>
        </p:nvSpPr>
        <p:spPr>
          <a:xfrm>
            <a:off x="457200" y="714356"/>
            <a:ext cx="8229600" cy="928694"/>
          </a:xfrm>
        </p:spPr>
        <p:txBody>
          <a:bodyPr>
            <a:normAutofit/>
          </a:bodyPr>
          <a:lstStyle/>
          <a:p>
            <a:r>
              <a:rPr lang="en-AU" b="1" dirty="0"/>
              <a:t>9</a:t>
            </a:r>
            <a:r>
              <a:rPr lang="en-AU" b="1" baseline="30000" dirty="0"/>
              <a:t>th</a:t>
            </a:r>
            <a:r>
              <a:rPr lang="en-AU" b="1" dirty="0"/>
              <a:t> Battery Tent group </a:t>
            </a:r>
            <a:r>
              <a:rPr lang="en-AU" b="1" dirty="0" err="1"/>
              <a:t>Khassa</a:t>
            </a:r>
            <a:endParaRPr lang="en-AU" b="1" dirty="0"/>
          </a:p>
        </p:txBody>
      </p:sp>
      <p:sp>
        <p:nvSpPr>
          <p:cNvPr id="5" name="TextBox 4"/>
          <p:cNvSpPr txBox="1"/>
          <p:nvPr/>
        </p:nvSpPr>
        <p:spPr>
          <a:xfrm>
            <a:off x="714348" y="6500834"/>
            <a:ext cx="7286676" cy="369332"/>
          </a:xfrm>
          <a:prstGeom prst="rect">
            <a:avLst/>
          </a:prstGeom>
          <a:noFill/>
        </p:spPr>
        <p:txBody>
          <a:bodyPr wrap="square" rtlCol="0">
            <a:spAutoFit/>
          </a:bodyPr>
          <a:lstStyle/>
          <a:p>
            <a:r>
              <a:rPr lang="en-AU" dirty="0"/>
              <a:t>      Cec Rae        Gerry Sampson   Wal Webb     Bill </a:t>
            </a:r>
            <a:r>
              <a:rPr lang="en-AU" dirty="0" err="1"/>
              <a:t>Astbury</a:t>
            </a:r>
            <a:r>
              <a:rPr lang="en-AU" dirty="0"/>
              <a:t>        Max Bird</a:t>
            </a:r>
          </a:p>
        </p:txBody>
      </p:sp>
    </p:spTree>
  </p:cSld>
  <p:clrMapOvr>
    <a:masterClrMapping/>
  </p:clrMapOvr>
  <p:transition spd="med" advClick="0" advTm="20000"/>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vening_Meal.jpg"/>
          <p:cNvPicPr>
            <a:picLocks noGrp="1" noChangeAspect="1"/>
          </p:cNvPicPr>
          <p:nvPr>
            <p:ph idx="1"/>
          </p:nvPr>
        </p:nvPicPr>
        <p:blipFill>
          <a:blip r:embed="rId3" cstate="print"/>
          <a:stretch>
            <a:fillRect/>
          </a:stretch>
        </p:blipFill>
        <p:spPr>
          <a:xfrm>
            <a:off x="-754507" y="0"/>
            <a:ext cx="9898507" cy="7179137"/>
          </a:xfrm>
        </p:spPr>
      </p:pic>
      <p:sp>
        <p:nvSpPr>
          <p:cNvPr id="2" name="Title 1"/>
          <p:cNvSpPr>
            <a:spLocks noGrp="1"/>
          </p:cNvSpPr>
          <p:nvPr>
            <p:ph type="title"/>
          </p:nvPr>
        </p:nvSpPr>
        <p:spPr/>
        <p:txBody>
          <a:bodyPr/>
          <a:lstStyle/>
          <a:p>
            <a:r>
              <a:rPr lang="en-AU" dirty="0"/>
              <a:t>Western Desert – evening meal</a:t>
            </a:r>
          </a:p>
        </p:txBody>
      </p:sp>
    </p:spTree>
  </p:cSld>
  <p:clrMapOvr>
    <a:masterClrMapping/>
  </p:clrMapOvr>
  <p:transition spd="med" advClick="0" advTm="20000"/>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ood_Supply_Depot_29.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9001156" cy="6941569"/>
          </a:xfrm>
        </p:spPr>
      </p:pic>
      <p:sp>
        <p:nvSpPr>
          <p:cNvPr id="2" name="Title 1"/>
          <p:cNvSpPr>
            <a:spLocks noGrp="1"/>
          </p:cNvSpPr>
          <p:nvPr>
            <p:ph type="title"/>
          </p:nvPr>
        </p:nvSpPr>
        <p:spPr/>
        <p:txBody>
          <a:bodyPr>
            <a:normAutofit fontScale="90000"/>
          </a:bodyPr>
          <a:lstStyle/>
          <a:p>
            <a:r>
              <a:rPr lang="en-AU" dirty="0"/>
              <a:t>Western Desert –food supply depot</a:t>
            </a:r>
          </a:p>
        </p:txBody>
      </p:sp>
      <p:sp>
        <p:nvSpPr>
          <p:cNvPr id="5" name="TextBox 4"/>
          <p:cNvSpPr txBox="1"/>
          <p:nvPr/>
        </p:nvSpPr>
        <p:spPr>
          <a:xfrm>
            <a:off x="5786446" y="2428868"/>
            <a:ext cx="1785950" cy="369332"/>
          </a:xfrm>
          <a:prstGeom prst="rect">
            <a:avLst/>
          </a:prstGeom>
          <a:noFill/>
        </p:spPr>
        <p:txBody>
          <a:bodyPr wrap="square" rtlCol="0">
            <a:spAutoFit/>
          </a:bodyPr>
          <a:lstStyle/>
          <a:p>
            <a:pPr algn="ctr"/>
            <a:r>
              <a:rPr lang="en-AU" dirty="0"/>
              <a:t>Brin Boothby</a:t>
            </a:r>
          </a:p>
        </p:txBody>
      </p:sp>
      <p:sp>
        <p:nvSpPr>
          <p:cNvPr id="6" name="TextBox 5"/>
          <p:cNvSpPr txBox="1"/>
          <p:nvPr/>
        </p:nvSpPr>
        <p:spPr>
          <a:xfrm>
            <a:off x="7643834" y="2643182"/>
            <a:ext cx="1071570" cy="369332"/>
          </a:xfrm>
          <a:prstGeom prst="rect">
            <a:avLst/>
          </a:prstGeom>
          <a:noFill/>
        </p:spPr>
        <p:txBody>
          <a:bodyPr wrap="square" rtlCol="0">
            <a:spAutoFit/>
          </a:bodyPr>
          <a:lstStyle/>
          <a:p>
            <a:r>
              <a:rPr lang="en-AU" dirty="0"/>
              <a:t>Max Bird</a:t>
            </a:r>
          </a:p>
        </p:txBody>
      </p:sp>
      <p:sp>
        <p:nvSpPr>
          <p:cNvPr id="7" name="TextBox 6"/>
          <p:cNvSpPr txBox="1"/>
          <p:nvPr/>
        </p:nvSpPr>
        <p:spPr>
          <a:xfrm>
            <a:off x="2786050" y="3500438"/>
            <a:ext cx="1071570" cy="369332"/>
          </a:xfrm>
          <a:prstGeom prst="rect">
            <a:avLst/>
          </a:prstGeom>
          <a:noFill/>
        </p:spPr>
        <p:txBody>
          <a:bodyPr wrap="square" rtlCol="0">
            <a:spAutoFit/>
          </a:bodyPr>
          <a:lstStyle/>
          <a:p>
            <a:r>
              <a:rPr lang="en-AU" dirty="0"/>
              <a:t>Cec Rae</a:t>
            </a:r>
          </a:p>
        </p:txBody>
      </p:sp>
    </p:spTree>
  </p:cSld>
  <p:clrMapOvr>
    <a:masterClrMapping/>
  </p:clrMapOvr>
  <p:transition spd="med" advClick="0" advTm="20000"/>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un Crew.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857232"/>
            <a:ext cx="9144000" cy="6159170"/>
          </a:xfrm>
        </p:spPr>
      </p:pic>
      <p:sp>
        <p:nvSpPr>
          <p:cNvPr id="2" name="Title 1"/>
          <p:cNvSpPr>
            <a:spLocks noGrp="1"/>
          </p:cNvSpPr>
          <p:nvPr>
            <p:ph type="title"/>
          </p:nvPr>
        </p:nvSpPr>
        <p:spPr>
          <a:xfrm>
            <a:off x="457200" y="0"/>
            <a:ext cx="8229600" cy="928670"/>
          </a:xfrm>
        </p:spPr>
        <p:txBody>
          <a:bodyPr>
            <a:normAutofit/>
          </a:bodyPr>
          <a:lstStyle/>
          <a:p>
            <a:r>
              <a:rPr lang="en-AU" dirty="0"/>
              <a:t>Western Desert – gun crew</a:t>
            </a:r>
          </a:p>
        </p:txBody>
      </p:sp>
      <p:sp>
        <p:nvSpPr>
          <p:cNvPr id="5" name="TextBox 4"/>
          <p:cNvSpPr txBox="1"/>
          <p:nvPr/>
        </p:nvSpPr>
        <p:spPr>
          <a:xfrm>
            <a:off x="357158" y="6072206"/>
            <a:ext cx="8501122" cy="1200329"/>
          </a:xfrm>
          <a:prstGeom prst="rect">
            <a:avLst/>
          </a:prstGeom>
          <a:noFill/>
        </p:spPr>
        <p:txBody>
          <a:bodyPr wrap="square" rtlCol="0">
            <a:spAutoFit/>
          </a:bodyPr>
          <a:lstStyle/>
          <a:p>
            <a:r>
              <a:rPr lang="en-AU" dirty="0"/>
              <a:t>Back row: ? Hec Bird, Wal Wright, Wal Webb, Brin Boothby, ? Jones, Bill </a:t>
            </a:r>
            <a:r>
              <a:rPr lang="en-AU" dirty="0" err="1"/>
              <a:t>Astbury</a:t>
            </a:r>
            <a:endParaRPr lang="en-AU" dirty="0"/>
          </a:p>
          <a:p>
            <a:r>
              <a:rPr lang="en-AU" dirty="0"/>
              <a:t>Middle: Fred Crees, ? Max Canning, ?, ?, Jim Paton</a:t>
            </a:r>
          </a:p>
          <a:p>
            <a:r>
              <a:rPr lang="en-AU" dirty="0"/>
              <a:t>Front: ?, Max Bird, Cec Rae</a:t>
            </a:r>
          </a:p>
          <a:p>
            <a:endParaRPr lang="en-AU" dirty="0"/>
          </a:p>
        </p:txBody>
      </p:sp>
    </p:spTree>
  </p:cSld>
  <p:clrMapOvr>
    <a:masterClrMapping/>
  </p:clrMapOvr>
  <p:transition spd="med" advClick="0" advTm="20000"/>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_The_Desert.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14346" y="-142900"/>
            <a:ext cx="9358346" cy="7405565"/>
          </a:xfrm>
        </p:spPr>
      </p:pic>
      <p:sp>
        <p:nvSpPr>
          <p:cNvPr id="2" name="Title 1"/>
          <p:cNvSpPr>
            <a:spLocks noGrp="1"/>
          </p:cNvSpPr>
          <p:nvPr>
            <p:ph type="title"/>
          </p:nvPr>
        </p:nvSpPr>
        <p:spPr>
          <a:xfrm>
            <a:off x="2357422" y="0"/>
            <a:ext cx="6329378" cy="1142984"/>
          </a:xfrm>
        </p:spPr>
        <p:txBody>
          <a:bodyPr/>
          <a:lstStyle/>
          <a:p>
            <a:r>
              <a:rPr lang="en-AU" dirty="0"/>
              <a:t>Western Desert </a:t>
            </a:r>
          </a:p>
        </p:txBody>
      </p:sp>
      <p:sp>
        <p:nvSpPr>
          <p:cNvPr id="5" name="TextBox 4"/>
          <p:cNvSpPr txBox="1"/>
          <p:nvPr/>
        </p:nvSpPr>
        <p:spPr>
          <a:xfrm>
            <a:off x="0" y="0"/>
            <a:ext cx="3357554" cy="1200329"/>
          </a:xfrm>
          <a:prstGeom prst="rect">
            <a:avLst/>
          </a:prstGeom>
          <a:noFill/>
        </p:spPr>
        <p:txBody>
          <a:bodyPr wrap="square" rtlCol="0">
            <a:spAutoFit/>
          </a:bodyPr>
          <a:lstStyle/>
          <a:p>
            <a:r>
              <a:rPr lang="en-AU" dirty="0"/>
              <a:t>Hec Bird, Cec Rae</a:t>
            </a:r>
          </a:p>
          <a:p>
            <a:r>
              <a:rPr lang="en-AU" dirty="0"/>
              <a:t>Nipper Kean, Jack Gray, Bruce Paton, English RAF, Wal Webb, ?</a:t>
            </a:r>
          </a:p>
          <a:p>
            <a:r>
              <a:rPr lang="en-AU" dirty="0"/>
              <a:t>Jim Paton,  Max Bird</a:t>
            </a:r>
          </a:p>
        </p:txBody>
      </p:sp>
    </p:spTree>
  </p:cSld>
  <p:clrMapOvr>
    <a:masterClrMapping/>
  </p:clrMapOvr>
  <p:transition spd="med" advClick="0" advTm="20000"/>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un_At_Sidi_Birani.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02182" y="-214338"/>
            <a:ext cx="9631900" cy="7446511"/>
          </a:xfrm>
        </p:spPr>
      </p:pic>
      <p:sp>
        <p:nvSpPr>
          <p:cNvPr id="2" name="Title 1"/>
          <p:cNvSpPr>
            <a:spLocks noGrp="1"/>
          </p:cNvSpPr>
          <p:nvPr>
            <p:ph type="title"/>
          </p:nvPr>
        </p:nvSpPr>
        <p:spPr/>
        <p:txBody>
          <a:bodyPr/>
          <a:lstStyle/>
          <a:p>
            <a:r>
              <a:rPr lang="en-AU" dirty="0"/>
              <a:t>Gun at </a:t>
            </a:r>
            <a:r>
              <a:rPr lang="en-AU" dirty="0" err="1"/>
              <a:t>Sidi</a:t>
            </a:r>
            <a:r>
              <a:rPr lang="en-AU" dirty="0"/>
              <a:t> </a:t>
            </a:r>
            <a:r>
              <a:rPr lang="en-AU" dirty="0" err="1"/>
              <a:t>Birani</a:t>
            </a:r>
            <a:endParaRPr lang="en-AU" dirty="0"/>
          </a:p>
        </p:txBody>
      </p:sp>
    </p:spTree>
  </p:cSld>
  <p:clrMapOvr>
    <a:masterClrMapping/>
  </p:clrMapOvr>
  <p:transition spd="med" advClick="0" advTm="20000"/>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ed_Sea_At_Sidi_Birani.jpg"/>
          <p:cNvPicPr>
            <a:picLocks noGrp="1" noChangeAspect="1"/>
          </p:cNvPicPr>
          <p:nvPr>
            <p:ph idx="1"/>
          </p:nvPr>
        </p:nvPicPr>
        <p:blipFill>
          <a:blip r:embed="rId3" cstate="print"/>
          <a:stretch>
            <a:fillRect/>
          </a:stretch>
        </p:blipFill>
        <p:spPr>
          <a:xfrm>
            <a:off x="-895886" y="0"/>
            <a:ext cx="9897042" cy="6992475"/>
          </a:xfrm>
        </p:spPr>
      </p:pic>
      <p:sp>
        <p:nvSpPr>
          <p:cNvPr id="2" name="Title 1"/>
          <p:cNvSpPr>
            <a:spLocks noGrp="1"/>
          </p:cNvSpPr>
          <p:nvPr>
            <p:ph type="title"/>
          </p:nvPr>
        </p:nvSpPr>
        <p:spPr/>
        <p:txBody>
          <a:bodyPr/>
          <a:lstStyle/>
          <a:p>
            <a:r>
              <a:rPr lang="en-AU" dirty="0" err="1"/>
              <a:t>Mediteranean</a:t>
            </a:r>
            <a:r>
              <a:rPr lang="en-AU" dirty="0"/>
              <a:t> Sea at </a:t>
            </a:r>
            <a:r>
              <a:rPr lang="en-AU" dirty="0" err="1"/>
              <a:t>Sidi</a:t>
            </a:r>
            <a:r>
              <a:rPr lang="en-AU" dirty="0"/>
              <a:t> </a:t>
            </a:r>
            <a:r>
              <a:rPr lang="en-AU" dirty="0" err="1"/>
              <a:t>Birani</a:t>
            </a:r>
            <a:endParaRPr lang="en-AU" dirty="0"/>
          </a:p>
        </p:txBody>
      </p:sp>
    </p:spTree>
  </p:cSld>
  <p:clrMapOvr>
    <a:masterClrMapping/>
  </p:clrMapOvr>
  <p:transition spd="med" advClick="0" advTm="20000"/>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t_The_Pool.jpg"/>
          <p:cNvPicPr>
            <a:picLocks noGrp="1" noChangeAspect="1"/>
          </p:cNvPicPr>
          <p:nvPr>
            <p:ph idx="1"/>
          </p:nvPr>
        </p:nvPicPr>
        <p:blipFill>
          <a:blip r:embed="rId3" cstate="print"/>
          <a:stretch>
            <a:fillRect/>
          </a:stretch>
        </p:blipFill>
        <p:spPr>
          <a:xfrm>
            <a:off x="-285784" y="-221344"/>
            <a:ext cx="9429784" cy="7328848"/>
          </a:xfrm>
        </p:spPr>
      </p:pic>
      <p:sp>
        <p:nvSpPr>
          <p:cNvPr id="2" name="Title 1"/>
          <p:cNvSpPr>
            <a:spLocks noGrp="1"/>
          </p:cNvSpPr>
          <p:nvPr>
            <p:ph type="title"/>
          </p:nvPr>
        </p:nvSpPr>
        <p:spPr/>
        <p:txBody>
          <a:bodyPr/>
          <a:lstStyle/>
          <a:p>
            <a:r>
              <a:rPr lang="en-AU" dirty="0"/>
              <a:t>Leave - poolside</a:t>
            </a:r>
          </a:p>
        </p:txBody>
      </p:sp>
      <p:sp>
        <p:nvSpPr>
          <p:cNvPr id="5" name="TextBox 4"/>
          <p:cNvSpPr txBox="1"/>
          <p:nvPr/>
        </p:nvSpPr>
        <p:spPr>
          <a:xfrm>
            <a:off x="6215074" y="5572141"/>
            <a:ext cx="2786082" cy="1200329"/>
          </a:xfrm>
          <a:prstGeom prst="rect">
            <a:avLst/>
          </a:prstGeom>
          <a:noFill/>
        </p:spPr>
        <p:txBody>
          <a:bodyPr wrap="square" rtlCol="0">
            <a:spAutoFit/>
          </a:bodyPr>
          <a:lstStyle/>
          <a:p>
            <a:r>
              <a:rPr lang="en-AU" dirty="0"/>
              <a:t>Possibly Mena House Cairo, after coming out of the Western Desert.  Jim Paton back  left.</a:t>
            </a:r>
          </a:p>
        </p:txBody>
      </p:sp>
    </p:spTree>
  </p:cSld>
  <p:clrMapOvr>
    <a:masterClrMapping/>
  </p:clrMapOvr>
  <p:transition spd="med" advClick="0" advTm="20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HQ_Werribee_194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1868" y="2285992"/>
            <a:ext cx="5643634" cy="3643338"/>
          </a:xfrm>
          <a:prstGeom prst="rect">
            <a:avLst/>
          </a:prstGeom>
        </p:spPr>
      </p:pic>
      <p:sp>
        <p:nvSpPr>
          <p:cNvPr id="2" name="Title 1"/>
          <p:cNvSpPr>
            <a:spLocks noGrp="1"/>
          </p:cNvSpPr>
          <p:nvPr>
            <p:ph type="title"/>
          </p:nvPr>
        </p:nvSpPr>
        <p:spPr/>
        <p:txBody>
          <a:bodyPr>
            <a:normAutofit fontScale="90000"/>
          </a:bodyPr>
          <a:lstStyle/>
          <a:p>
            <a:r>
              <a:rPr lang="en-AU" dirty="0"/>
              <a:t>Regimental Head Quarters </a:t>
            </a:r>
            <a:br>
              <a:rPr lang="en-AU" dirty="0"/>
            </a:br>
            <a:r>
              <a:rPr lang="en-AU" dirty="0"/>
              <a:t>Werribee 1940</a:t>
            </a:r>
          </a:p>
        </p:txBody>
      </p:sp>
      <p:pic>
        <p:nvPicPr>
          <p:cNvPr id="4" name="Content Placeholder 3" descr="RHQ_Werribee_1940_#2.jpg"/>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285720" y="2357430"/>
            <a:ext cx="6429420" cy="3653798"/>
          </a:xfrm>
        </p:spPr>
      </p:pic>
    </p:spTree>
  </p:cSld>
  <p:clrMapOvr>
    <a:masterClrMapping/>
  </p:clrMapOvr>
  <p:transition spd="med" advClick="0" advTm="20000"/>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gun canal"/>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0" y="-65917"/>
            <a:ext cx="9534708" cy="6923917"/>
          </a:xfrm>
          <a:prstGeom prst="rect">
            <a:avLst/>
          </a:prstGeom>
          <a:noFill/>
        </p:spPr>
      </p:pic>
      <p:sp>
        <p:nvSpPr>
          <p:cNvPr id="2" name="Title 1"/>
          <p:cNvSpPr>
            <a:spLocks noGrp="1"/>
          </p:cNvSpPr>
          <p:nvPr>
            <p:ph type="title"/>
          </p:nvPr>
        </p:nvSpPr>
        <p:spPr>
          <a:xfrm>
            <a:off x="457200" y="0"/>
            <a:ext cx="8229600" cy="1142984"/>
          </a:xfrm>
        </p:spPr>
        <p:txBody>
          <a:bodyPr/>
          <a:lstStyle/>
          <a:p>
            <a:r>
              <a:rPr lang="en-AU" dirty="0"/>
              <a:t>9</a:t>
            </a:r>
            <a:r>
              <a:rPr lang="en-AU" baseline="30000" dirty="0"/>
              <a:t>th</a:t>
            </a:r>
            <a:r>
              <a:rPr lang="en-AU" dirty="0"/>
              <a:t> Battery, Suez Canal</a:t>
            </a:r>
          </a:p>
        </p:txBody>
      </p:sp>
    </p:spTree>
  </p:cSld>
  <p:clrMapOvr>
    <a:masterClrMapping/>
  </p:clrMapOvr>
  <p:transition spd="med" advClick="0" advTm="20000"/>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men wearing hats&#10;&#10;Description automatically generated with medium confidence">
            <a:extLst>
              <a:ext uri="{FF2B5EF4-FFF2-40B4-BE49-F238E27FC236}">
                <a16:creationId xmlns:a16="http://schemas.microsoft.com/office/drawing/2014/main" id="{441B2159-8833-9F0F-D431-5F656FA5092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950512" y="1200150"/>
            <a:ext cx="3242977" cy="4457700"/>
          </a:xfrm>
          <a:prstGeom prst="rect">
            <a:avLst/>
          </a:prstGeom>
        </p:spPr>
      </p:pic>
      <p:sp>
        <p:nvSpPr>
          <p:cNvPr id="2" name="TextBox 1">
            <a:extLst>
              <a:ext uri="{FF2B5EF4-FFF2-40B4-BE49-F238E27FC236}">
                <a16:creationId xmlns:a16="http://schemas.microsoft.com/office/drawing/2014/main" id="{753ECDB6-4060-7C37-5443-C36E2A560612}"/>
              </a:ext>
            </a:extLst>
          </p:cNvPr>
          <p:cNvSpPr txBox="1"/>
          <p:nvPr/>
        </p:nvSpPr>
        <p:spPr>
          <a:xfrm>
            <a:off x="375249" y="2329827"/>
            <a:ext cx="2316193" cy="1569660"/>
          </a:xfrm>
          <a:prstGeom prst="rect">
            <a:avLst/>
          </a:prstGeom>
          <a:noFill/>
        </p:spPr>
        <p:txBody>
          <a:bodyPr wrap="square" rtlCol="0">
            <a:spAutoFit/>
          </a:bodyPr>
          <a:lstStyle/>
          <a:p>
            <a:pPr algn="ctr"/>
            <a:r>
              <a:rPr lang="en-US" sz="2400" dirty="0">
                <a:solidFill>
                  <a:schemeClr val="bg1"/>
                </a:solidFill>
              </a:rPr>
              <a:t>Cairo 1941</a:t>
            </a:r>
          </a:p>
          <a:p>
            <a:pPr algn="ctr"/>
            <a:r>
              <a:rPr lang="en-US" sz="2400" dirty="0">
                <a:solidFill>
                  <a:schemeClr val="bg1"/>
                </a:solidFill>
              </a:rPr>
              <a:t> - Jim Paton, </a:t>
            </a:r>
          </a:p>
          <a:p>
            <a:pPr algn="ctr"/>
            <a:r>
              <a:rPr lang="en-US" sz="2400" dirty="0" err="1">
                <a:solidFill>
                  <a:schemeClr val="bg1"/>
                </a:solidFill>
              </a:rPr>
              <a:t>Cec</a:t>
            </a:r>
            <a:r>
              <a:rPr lang="en-US" sz="2400" dirty="0">
                <a:solidFill>
                  <a:schemeClr val="bg1"/>
                </a:solidFill>
              </a:rPr>
              <a:t> Rae, </a:t>
            </a:r>
          </a:p>
          <a:p>
            <a:pPr algn="ctr"/>
            <a:r>
              <a:rPr lang="en-US" sz="2400" dirty="0">
                <a:solidFill>
                  <a:schemeClr val="bg1"/>
                </a:solidFill>
              </a:rPr>
              <a:t>Peter Allender</a:t>
            </a:r>
          </a:p>
        </p:txBody>
      </p:sp>
    </p:spTree>
    <p:extLst>
      <p:ext uri="{BB962C8B-B14F-4D97-AF65-F5344CB8AC3E}">
        <p14:creationId xmlns:p14="http://schemas.microsoft.com/office/powerpoint/2010/main" val="133672672"/>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28982" cy="6583362"/>
          </a:xfrm>
        </p:spPr>
        <p:txBody>
          <a:bodyPr/>
          <a:lstStyle/>
          <a:p>
            <a:r>
              <a:rPr lang="en-AU" dirty="0"/>
              <a:t>Suez Canal</a:t>
            </a:r>
          </a:p>
        </p:txBody>
      </p:sp>
      <p:pic>
        <p:nvPicPr>
          <p:cNvPr id="4" name="Content Placeholder 3" descr="On_The_Canal.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791492" y="0"/>
            <a:ext cx="5352508" cy="7421093"/>
          </a:xfrm>
        </p:spPr>
      </p:pic>
    </p:spTree>
  </p:cSld>
  <p:clrMapOvr>
    <a:masterClrMapping/>
  </p:clrMapOvr>
  <p:transition spd="med" advClick="0" advTm="20000"/>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im_Paton_Fishing_Suez.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36548" y="0"/>
            <a:ext cx="9680548" cy="7320614"/>
          </a:xfrm>
        </p:spPr>
      </p:pic>
      <p:sp>
        <p:nvSpPr>
          <p:cNvPr id="2" name="Title 1"/>
          <p:cNvSpPr>
            <a:spLocks noGrp="1"/>
          </p:cNvSpPr>
          <p:nvPr>
            <p:ph type="title"/>
          </p:nvPr>
        </p:nvSpPr>
        <p:spPr/>
        <p:txBody>
          <a:bodyPr>
            <a:normAutofit fontScale="90000"/>
          </a:bodyPr>
          <a:lstStyle/>
          <a:p>
            <a:r>
              <a:rPr lang="en-AU" dirty="0"/>
              <a:t>Jim Paton fishing in Suez canal- Egypt</a:t>
            </a:r>
          </a:p>
        </p:txBody>
      </p:sp>
    </p:spTree>
  </p:cSld>
  <p:clrMapOvr>
    <a:masterClrMapping/>
  </p:clrMapOvr>
  <p:transition spd="med" advClick="0" advTm="20000"/>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571472" y="1148860"/>
            <a:ext cx="8219045" cy="5709140"/>
          </a:xfrm>
          <a:prstGeom prst="rect">
            <a:avLst/>
          </a:prstGeom>
          <a:noFill/>
          <a:ln w="9525">
            <a:noFill/>
            <a:miter lim="800000"/>
            <a:headEnd/>
            <a:tailEnd/>
          </a:ln>
          <a:effectLst/>
        </p:spPr>
      </p:pic>
      <p:sp>
        <p:nvSpPr>
          <p:cNvPr id="5" name="TextBox 4"/>
          <p:cNvSpPr txBox="1"/>
          <p:nvPr/>
        </p:nvSpPr>
        <p:spPr>
          <a:xfrm>
            <a:off x="285720" y="0"/>
            <a:ext cx="8858280" cy="707886"/>
          </a:xfrm>
          <a:prstGeom prst="rect">
            <a:avLst/>
          </a:prstGeom>
          <a:noFill/>
        </p:spPr>
        <p:txBody>
          <a:bodyPr wrap="square" rtlCol="0">
            <a:spAutoFit/>
          </a:bodyPr>
          <a:lstStyle/>
          <a:p>
            <a:pPr algn="ctr"/>
            <a:r>
              <a:rPr lang="en-AU" sz="4000" dirty="0"/>
              <a:t>Egypt 1941</a:t>
            </a:r>
          </a:p>
        </p:txBody>
      </p:sp>
      <p:sp>
        <p:nvSpPr>
          <p:cNvPr id="6" name="TextBox 5"/>
          <p:cNvSpPr txBox="1"/>
          <p:nvPr/>
        </p:nvSpPr>
        <p:spPr>
          <a:xfrm>
            <a:off x="500034" y="1928802"/>
            <a:ext cx="8643966" cy="369332"/>
          </a:xfrm>
          <a:prstGeom prst="rect">
            <a:avLst/>
          </a:prstGeom>
          <a:noFill/>
        </p:spPr>
        <p:txBody>
          <a:bodyPr wrap="square" rtlCol="0">
            <a:spAutoFit/>
          </a:bodyPr>
          <a:lstStyle/>
          <a:p>
            <a:r>
              <a:rPr lang="en-AU" dirty="0"/>
              <a:t> Charlie Heddle     Bill Crowley,    A. Jones   J. McPherson  E. </a:t>
            </a:r>
            <a:r>
              <a:rPr lang="en-AU" dirty="0" err="1"/>
              <a:t>McNichol</a:t>
            </a:r>
            <a:r>
              <a:rPr lang="en-AU" dirty="0"/>
              <a:t>     Don Heddle</a:t>
            </a:r>
          </a:p>
        </p:txBody>
      </p:sp>
      <p:cxnSp>
        <p:nvCxnSpPr>
          <p:cNvPr id="8" name="Straight Arrow Connector 7"/>
          <p:cNvCxnSpPr/>
          <p:nvPr/>
        </p:nvCxnSpPr>
        <p:spPr>
          <a:xfrm>
            <a:off x="1357290" y="2285992"/>
            <a:ext cx="642942" cy="57150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2607455" y="2393149"/>
            <a:ext cx="571504" cy="21431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H="1">
            <a:off x="3821901" y="2464587"/>
            <a:ext cx="428628" cy="7143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4929190" y="2357430"/>
            <a:ext cx="500066" cy="21431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6036479" y="2464587"/>
            <a:ext cx="500066" cy="14287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7500958" y="2357430"/>
            <a:ext cx="285752"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Click="0" advTm="20000"/>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p:spPr>
        <p:txBody>
          <a:bodyPr>
            <a:normAutofit fontScale="90000"/>
          </a:bodyPr>
          <a:lstStyle/>
          <a:p>
            <a:r>
              <a:rPr lang="en-AU" dirty="0"/>
              <a:t>On top of a pyramid</a:t>
            </a:r>
          </a:p>
        </p:txBody>
      </p:sp>
      <p:pic>
        <p:nvPicPr>
          <p:cNvPr id="4" name="Content Placeholder 3" descr="OnTopOfPyramid.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857232"/>
            <a:ext cx="9182431" cy="6413683"/>
          </a:xfrm>
        </p:spPr>
      </p:pic>
      <p:sp>
        <p:nvSpPr>
          <p:cNvPr id="5" name="TextBox 4"/>
          <p:cNvSpPr txBox="1"/>
          <p:nvPr/>
        </p:nvSpPr>
        <p:spPr>
          <a:xfrm>
            <a:off x="1071538" y="2285992"/>
            <a:ext cx="1714512" cy="369332"/>
          </a:xfrm>
          <a:prstGeom prst="rect">
            <a:avLst/>
          </a:prstGeom>
          <a:noFill/>
        </p:spPr>
        <p:txBody>
          <a:bodyPr wrap="square" rtlCol="0">
            <a:spAutoFit/>
          </a:bodyPr>
          <a:lstStyle/>
          <a:p>
            <a:r>
              <a:rPr lang="en-AU" dirty="0"/>
              <a:t>Geoff </a:t>
            </a:r>
            <a:r>
              <a:rPr lang="en-AU" dirty="0" err="1"/>
              <a:t>Clucas</a:t>
            </a:r>
            <a:endParaRPr lang="en-AU" dirty="0"/>
          </a:p>
        </p:txBody>
      </p:sp>
      <p:sp>
        <p:nvSpPr>
          <p:cNvPr id="6" name="TextBox 5"/>
          <p:cNvSpPr txBox="1"/>
          <p:nvPr/>
        </p:nvSpPr>
        <p:spPr>
          <a:xfrm>
            <a:off x="3071802" y="785794"/>
            <a:ext cx="1714512" cy="369332"/>
          </a:xfrm>
          <a:prstGeom prst="rect">
            <a:avLst/>
          </a:prstGeom>
          <a:noFill/>
        </p:spPr>
        <p:txBody>
          <a:bodyPr wrap="square" rtlCol="0">
            <a:spAutoFit/>
          </a:bodyPr>
          <a:lstStyle/>
          <a:p>
            <a:r>
              <a:rPr lang="en-AU" dirty="0" err="1"/>
              <a:t>Reg</a:t>
            </a:r>
            <a:r>
              <a:rPr lang="en-AU" dirty="0"/>
              <a:t> Goldfinch</a:t>
            </a:r>
          </a:p>
        </p:txBody>
      </p:sp>
      <p:sp>
        <p:nvSpPr>
          <p:cNvPr id="7" name="TextBox 6"/>
          <p:cNvSpPr txBox="1"/>
          <p:nvPr/>
        </p:nvSpPr>
        <p:spPr>
          <a:xfrm>
            <a:off x="4643438" y="928670"/>
            <a:ext cx="2071702" cy="369332"/>
          </a:xfrm>
          <a:prstGeom prst="rect">
            <a:avLst/>
          </a:prstGeom>
          <a:noFill/>
        </p:spPr>
        <p:txBody>
          <a:bodyPr wrap="square" rtlCol="0">
            <a:spAutoFit/>
          </a:bodyPr>
          <a:lstStyle/>
          <a:p>
            <a:r>
              <a:rPr lang="en-AU" dirty="0"/>
              <a:t>Alan (Bushy) Read</a:t>
            </a:r>
          </a:p>
        </p:txBody>
      </p:sp>
      <p:sp>
        <p:nvSpPr>
          <p:cNvPr id="8" name="TextBox 7"/>
          <p:cNvSpPr txBox="1"/>
          <p:nvPr/>
        </p:nvSpPr>
        <p:spPr>
          <a:xfrm>
            <a:off x="7429520" y="1571612"/>
            <a:ext cx="1714480" cy="369332"/>
          </a:xfrm>
          <a:prstGeom prst="rect">
            <a:avLst/>
          </a:prstGeom>
          <a:noFill/>
        </p:spPr>
        <p:txBody>
          <a:bodyPr wrap="square" rtlCol="0">
            <a:spAutoFit/>
          </a:bodyPr>
          <a:lstStyle/>
          <a:p>
            <a:r>
              <a:rPr lang="en-AU" dirty="0"/>
              <a:t>Doug </a:t>
            </a:r>
            <a:r>
              <a:rPr lang="en-AU" dirty="0" err="1"/>
              <a:t>Pulsford</a:t>
            </a:r>
            <a:endParaRPr lang="en-AU" dirty="0"/>
          </a:p>
        </p:txBody>
      </p:sp>
      <p:cxnSp>
        <p:nvCxnSpPr>
          <p:cNvPr id="10" name="Straight Arrow Connector 9"/>
          <p:cNvCxnSpPr/>
          <p:nvPr/>
        </p:nvCxnSpPr>
        <p:spPr>
          <a:xfrm>
            <a:off x="1714480" y="2714620"/>
            <a:ext cx="1214446" cy="28575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2"/>
          </p:cNvCxnSpPr>
          <p:nvPr/>
        </p:nvCxnSpPr>
        <p:spPr>
          <a:xfrm rot="16200000" flipH="1">
            <a:off x="3685096" y="1399088"/>
            <a:ext cx="702238" cy="21431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5000628" y="1428736"/>
            <a:ext cx="285752"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flipV="1">
            <a:off x="7072330" y="1928802"/>
            <a:ext cx="428628" cy="35719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Click="0" advTm="20000"/>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BE1E-EFE7-58C3-8248-CAC07820364D}"/>
              </a:ext>
            </a:extLst>
          </p:cNvPr>
          <p:cNvSpPr>
            <a:spLocks noGrp="1"/>
          </p:cNvSpPr>
          <p:nvPr>
            <p:ph type="title"/>
          </p:nvPr>
        </p:nvSpPr>
        <p:spPr>
          <a:xfrm>
            <a:off x="6820122" y="1321261"/>
            <a:ext cx="1960404" cy="3595925"/>
          </a:xfrm>
        </p:spPr>
        <p:txBody>
          <a:bodyPr vert="horz" lIns="68580" tIns="34290" rIns="68580" bIns="34290" rtlCol="0" anchor="ctr">
            <a:noAutofit/>
          </a:bodyPr>
          <a:lstStyle/>
          <a:p>
            <a:pPr algn="ctr"/>
            <a:r>
              <a:rPr lang="en-US" sz="3200" dirty="0"/>
              <a:t>“Plane shot down in Middle East”</a:t>
            </a:r>
            <a:br>
              <a:rPr lang="en-US" sz="3200" dirty="0"/>
            </a:br>
            <a:r>
              <a:rPr lang="en-US" sz="3200" dirty="0"/>
              <a:t>(RG Dowling)</a:t>
            </a:r>
            <a:br>
              <a:rPr lang="en-US" sz="3200" dirty="0"/>
            </a:br>
            <a:br>
              <a:rPr lang="en-US" sz="3200" dirty="0"/>
            </a:br>
            <a:r>
              <a:rPr lang="en-US" sz="3200" dirty="0"/>
              <a:t>German downed aircraft</a:t>
            </a:r>
          </a:p>
        </p:txBody>
      </p:sp>
      <p:pic>
        <p:nvPicPr>
          <p:cNvPr id="13" name="Content Placeholder 12">
            <a:extLst>
              <a:ext uri="{FF2B5EF4-FFF2-40B4-BE49-F238E27FC236}">
                <a16:creationId xmlns:a16="http://schemas.microsoft.com/office/drawing/2014/main" id="{8D33DB1C-BE24-3952-763C-4C76C9473C4C}"/>
              </a:ext>
            </a:extLst>
          </p:cNvPr>
          <p:cNvPicPr>
            <a:picLocks noGrp="1" noChangeAspect="1"/>
          </p:cNvPicPr>
          <p:nvPr>
            <p:ph idx="1"/>
          </p:nvPr>
        </p:nvPicPr>
        <p:blipFill rotWithShape="1">
          <a:blip r:embed="rId2"/>
          <a:srcRect l="8822" r="4606" b="1"/>
          <a:stretch/>
        </p:blipFill>
        <p:spPr>
          <a:xfrm>
            <a:off x="732188" y="1564154"/>
            <a:ext cx="5372417" cy="3606249"/>
          </a:xfrm>
          <a:prstGeom prst="rect">
            <a:avLst/>
          </a:prstGeom>
          <a:effectLst/>
        </p:spPr>
      </p:pic>
    </p:spTree>
    <p:extLst>
      <p:ext uri="{BB962C8B-B14F-4D97-AF65-F5344CB8AC3E}">
        <p14:creationId xmlns:p14="http://schemas.microsoft.com/office/powerpoint/2010/main" val="3729833451"/>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0-4.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00034" y="2071678"/>
            <a:ext cx="8101230" cy="4525963"/>
          </a:xfrm>
        </p:spPr>
      </p:pic>
      <p:sp>
        <p:nvSpPr>
          <p:cNvPr id="2" name="Title 1"/>
          <p:cNvSpPr>
            <a:spLocks noGrp="1"/>
          </p:cNvSpPr>
          <p:nvPr>
            <p:ph type="title"/>
          </p:nvPr>
        </p:nvSpPr>
        <p:spPr>
          <a:xfrm>
            <a:off x="357158" y="274638"/>
            <a:ext cx="8501122" cy="1797040"/>
          </a:xfrm>
        </p:spPr>
        <p:txBody>
          <a:bodyPr>
            <a:normAutofit fontScale="90000"/>
          </a:bodyPr>
          <a:lstStyle/>
          <a:p>
            <a:r>
              <a:rPr lang="en-AU" sz="3100" b="1" dirty="0"/>
              <a:t>MV </a:t>
            </a:r>
            <a:r>
              <a:rPr lang="en-AU" sz="3100" b="1" dirty="0" err="1"/>
              <a:t>Ettrickbank</a:t>
            </a:r>
            <a:br>
              <a:rPr lang="en-AU" sz="3100" b="1" dirty="0"/>
            </a:br>
            <a:r>
              <a:rPr lang="en-AU" sz="3100" b="1" dirty="0"/>
              <a:t>Said to Adelaide with 9</a:t>
            </a:r>
            <a:r>
              <a:rPr lang="en-AU" sz="3100" b="1" baseline="30000" dirty="0"/>
              <a:t>th</a:t>
            </a:r>
            <a:r>
              <a:rPr lang="en-AU" sz="3100" b="1" dirty="0"/>
              <a:t> Battery </a:t>
            </a:r>
            <a:r>
              <a:rPr lang="en-AU" sz="3200" b="1" dirty="0"/>
              <a:t>gun on forward hold. </a:t>
            </a:r>
            <a:r>
              <a:rPr lang="en-AU" sz="3200" dirty="0"/>
              <a:t>23 similar vessels and others brought the regiment back to Australia</a:t>
            </a:r>
          </a:p>
        </p:txBody>
      </p:sp>
    </p:spTree>
  </p:cSld>
  <p:clrMapOvr>
    <a:masterClrMapping/>
  </p:clrMapOvr>
  <p:transition spd="med" advClick="0" advTm="20000"/>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S_Karsik_Gun_Transport.jpg"/>
          <p:cNvPicPr>
            <a:picLocks noGrp="1" noChangeAspect="1"/>
          </p:cNvPicPr>
          <p:nvPr>
            <p:ph idx="1"/>
          </p:nvPr>
        </p:nvPicPr>
        <p:blipFill>
          <a:blip r:embed="rId3" cstate="print"/>
          <a:stretch>
            <a:fillRect/>
          </a:stretch>
        </p:blipFill>
        <p:spPr>
          <a:xfrm>
            <a:off x="-208804" y="928670"/>
            <a:ext cx="9352804" cy="6439635"/>
          </a:xfrm>
        </p:spPr>
      </p:pic>
      <p:sp>
        <p:nvSpPr>
          <p:cNvPr id="2" name="Title 1"/>
          <p:cNvSpPr>
            <a:spLocks noGrp="1"/>
          </p:cNvSpPr>
          <p:nvPr>
            <p:ph type="title"/>
          </p:nvPr>
        </p:nvSpPr>
        <p:spPr>
          <a:xfrm>
            <a:off x="3143240" y="0"/>
            <a:ext cx="6000760" cy="1785926"/>
          </a:xfrm>
        </p:spPr>
        <p:txBody>
          <a:bodyPr>
            <a:normAutofit fontScale="90000"/>
          </a:bodyPr>
          <a:lstStyle/>
          <a:p>
            <a:r>
              <a:rPr lang="en-AU" b="1" dirty="0"/>
              <a:t>Townsville to Port Moresby </a:t>
            </a:r>
            <a:br>
              <a:rPr lang="en-AU" b="1" dirty="0"/>
            </a:br>
            <a:r>
              <a:rPr lang="en-AU" b="1" dirty="0"/>
              <a:t>SS </a:t>
            </a:r>
            <a:r>
              <a:rPr lang="en-AU" b="1" dirty="0" err="1"/>
              <a:t>Karsik</a:t>
            </a:r>
            <a:r>
              <a:rPr lang="en-AU" b="1" dirty="0"/>
              <a:t> gun transport</a:t>
            </a:r>
          </a:p>
        </p:txBody>
      </p:sp>
      <p:sp>
        <p:nvSpPr>
          <p:cNvPr id="5" name="TextBox 4"/>
          <p:cNvSpPr txBox="1"/>
          <p:nvPr/>
        </p:nvSpPr>
        <p:spPr>
          <a:xfrm>
            <a:off x="0" y="214290"/>
            <a:ext cx="3357554" cy="2585323"/>
          </a:xfrm>
          <a:prstGeom prst="rect">
            <a:avLst/>
          </a:prstGeom>
          <a:noFill/>
        </p:spPr>
        <p:txBody>
          <a:bodyPr wrap="square" rtlCol="0">
            <a:spAutoFit/>
          </a:bodyPr>
          <a:lstStyle/>
          <a:p>
            <a:r>
              <a:rPr lang="en-AU" dirty="0"/>
              <a:t>The </a:t>
            </a:r>
            <a:r>
              <a:rPr lang="en-AU" dirty="0" err="1"/>
              <a:t>Karsik</a:t>
            </a:r>
            <a:r>
              <a:rPr lang="en-AU" dirty="0"/>
              <a:t> was a Dutch ship captured from the Germans.    She brought 9</a:t>
            </a:r>
            <a:r>
              <a:rPr lang="en-AU" baseline="30000" dirty="0"/>
              <a:t>th</a:t>
            </a:r>
            <a:r>
              <a:rPr lang="en-AU" dirty="0"/>
              <a:t> Battery guns and ammunition from Townsville to Port Moresby. The </a:t>
            </a:r>
            <a:r>
              <a:rPr lang="en-AU" dirty="0" err="1"/>
              <a:t>Karsik</a:t>
            </a:r>
            <a:r>
              <a:rPr lang="en-AU" dirty="0"/>
              <a:t> and the  </a:t>
            </a:r>
            <a:r>
              <a:rPr lang="en-AU" dirty="0" err="1"/>
              <a:t>Macdhui</a:t>
            </a:r>
            <a:r>
              <a:rPr lang="en-AU" dirty="0"/>
              <a:t> (that had brought many of the personnel) were severely bombed by Japanese but escaped damage.</a:t>
            </a:r>
          </a:p>
        </p:txBody>
      </p:sp>
    </p:spTree>
  </p:cSld>
  <p:clrMapOvr>
    <a:masterClrMapping/>
  </p:clrMapOvr>
  <p:transition spd="med" advClick="0" advTm="20000"/>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V_Macdhui_Gun.jpg"/>
          <p:cNvPicPr>
            <a:picLocks noGrp="1" noChangeAspect="1"/>
          </p:cNvPicPr>
          <p:nvPr>
            <p:ph idx="1"/>
          </p:nvPr>
        </p:nvPicPr>
        <p:blipFill>
          <a:blip r:embed="rId3" cstate="print"/>
          <a:stretch>
            <a:fillRect/>
          </a:stretch>
        </p:blipFill>
        <p:spPr>
          <a:xfrm>
            <a:off x="-285784" y="500042"/>
            <a:ext cx="9429784" cy="6559850"/>
          </a:xfrm>
        </p:spPr>
      </p:pic>
      <p:sp>
        <p:nvSpPr>
          <p:cNvPr id="2" name="Title 1"/>
          <p:cNvSpPr>
            <a:spLocks noGrp="1"/>
          </p:cNvSpPr>
          <p:nvPr>
            <p:ph type="title"/>
          </p:nvPr>
        </p:nvSpPr>
        <p:spPr>
          <a:xfrm>
            <a:off x="457200" y="642918"/>
            <a:ext cx="8229600" cy="1500198"/>
          </a:xfrm>
        </p:spPr>
        <p:txBody>
          <a:bodyPr>
            <a:normAutofit/>
          </a:bodyPr>
          <a:lstStyle/>
          <a:p>
            <a:r>
              <a:rPr lang="en-AU" dirty="0"/>
              <a:t>Townsville to Port Moresby</a:t>
            </a:r>
            <a:br>
              <a:rPr lang="en-AU" dirty="0"/>
            </a:br>
            <a:r>
              <a:rPr lang="en-AU" dirty="0"/>
              <a:t>MV </a:t>
            </a:r>
            <a:r>
              <a:rPr lang="en-AU" dirty="0" err="1"/>
              <a:t>Macdhui</a:t>
            </a:r>
            <a:r>
              <a:rPr lang="en-AU" dirty="0"/>
              <a:t> gun 9</a:t>
            </a:r>
            <a:r>
              <a:rPr lang="en-AU" baseline="30000" dirty="0"/>
              <a:t>th</a:t>
            </a:r>
            <a:r>
              <a:rPr lang="en-AU" dirty="0"/>
              <a:t> Battery </a:t>
            </a:r>
          </a:p>
        </p:txBody>
      </p:sp>
      <p:sp>
        <p:nvSpPr>
          <p:cNvPr id="5" name="TextBox 4"/>
          <p:cNvSpPr txBox="1"/>
          <p:nvPr/>
        </p:nvSpPr>
        <p:spPr>
          <a:xfrm>
            <a:off x="2857488" y="2571744"/>
            <a:ext cx="1357322" cy="369332"/>
          </a:xfrm>
          <a:prstGeom prst="rect">
            <a:avLst/>
          </a:prstGeom>
          <a:noFill/>
        </p:spPr>
        <p:txBody>
          <a:bodyPr wrap="square" rtlCol="0">
            <a:spAutoFit/>
          </a:bodyPr>
          <a:lstStyle/>
          <a:p>
            <a:r>
              <a:rPr lang="en-AU" dirty="0"/>
              <a:t>Jim Silva</a:t>
            </a:r>
          </a:p>
        </p:txBody>
      </p:sp>
      <p:sp>
        <p:nvSpPr>
          <p:cNvPr id="6" name="TextBox 5"/>
          <p:cNvSpPr txBox="1"/>
          <p:nvPr/>
        </p:nvSpPr>
        <p:spPr>
          <a:xfrm>
            <a:off x="5143504" y="2214554"/>
            <a:ext cx="1571636" cy="369332"/>
          </a:xfrm>
          <a:prstGeom prst="rect">
            <a:avLst/>
          </a:prstGeom>
          <a:noFill/>
        </p:spPr>
        <p:txBody>
          <a:bodyPr wrap="square" rtlCol="0">
            <a:spAutoFit/>
          </a:bodyPr>
          <a:lstStyle/>
          <a:p>
            <a:r>
              <a:rPr lang="en-AU" dirty="0"/>
              <a:t>Mick </a:t>
            </a:r>
            <a:r>
              <a:rPr lang="en-AU" dirty="0" err="1"/>
              <a:t>Preece</a:t>
            </a:r>
            <a:endParaRPr lang="en-AU" dirty="0"/>
          </a:p>
        </p:txBody>
      </p:sp>
      <p:sp>
        <p:nvSpPr>
          <p:cNvPr id="7" name="TextBox 6"/>
          <p:cNvSpPr txBox="1"/>
          <p:nvPr/>
        </p:nvSpPr>
        <p:spPr>
          <a:xfrm>
            <a:off x="214282" y="2285992"/>
            <a:ext cx="2500330" cy="1477328"/>
          </a:xfrm>
          <a:prstGeom prst="rect">
            <a:avLst/>
          </a:prstGeom>
          <a:noFill/>
        </p:spPr>
        <p:txBody>
          <a:bodyPr wrap="square" rtlCol="0">
            <a:spAutoFit/>
          </a:bodyPr>
          <a:lstStyle/>
          <a:p>
            <a:r>
              <a:rPr lang="en-AU" dirty="0"/>
              <a:t>The </a:t>
            </a:r>
            <a:r>
              <a:rPr lang="en-AU" dirty="0" err="1"/>
              <a:t>Macdhui</a:t>
            </a:r>
            <a:r>
              <a:rPr lang="en-AU" dirty="0"/>
              <a:t> was subsequently sunk by Japanese bombing and still lies in Port Moresby  harbour.</a:t>
            </a:r>
          </a:p>
        </p:txBody>
      </p:sp>
    </p:spTree>
  </p:cSld>
  <p:clrMapOvr>
    <a:masterClrMapping/>
  </p:clrMapOvr>
  <p:transition spd="med" advClick="0" advTm="20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2984"/>
          </a:xfrm>
        </p:spPr>
        <p:txBody>
          <a:bodyPr/>
          <a:lstStyle/>
          <a:p>
            <a:r>
              <a:rPr lang="en-AU" dirty="0"/>
              <a:t>Brigadier Munro – Salvation Army </a:t>
            </a:r>
          </a:p>
        </p:txBody>
      </p:sp>
      <p:pic>
        <p:nvPicPr>
          <p:cNvPr id="4" name="Content Placeholder 3" descr="Brig Munro - Salvos.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52695" y="1142984"/>
            <a:ext cx="5292949" cy="5715016"/>
          </a:xfrm>
        </p:spPr>
      </p:pic>
      <p:sp>
        <p:nvSpPr>
          <p:cNvPr id="5" name="TextBox 4"/>
          <p:cNvSpPr txBox="1"/>
          <p:nvPr/>
        </p:nvSpPr>
        <p:spPr>
          <a:xfrm>
            <a:off x="142844" y="1357298"/>
            <a:ext cx="1928826" cy="4524315"/>
          </a:xfrm>
          <a:prstGeom prst="rect">
            <a:avLst/>
          </a:prstGeom>
          <a:noFill/>
        </p:spPr>
        <p:txBody>
          <a:bodyPr wrap="square" rtlCol="0">
            <a:spAutoFit/>
          </a:bodyPr>
          <a:lstStyle/>
          <a:p>
            <a:r>
              <a:rPr lang="en-AU" dirty="0"/>
              <a:t>Brigadier A.S. Munro administered the Salvation Army Red Shield Hut at Werribee. </a:t>
            </a:r>
          </a:p>
          <a:p>
            <a:endParaRPr lang="en-AU" dirty="0"/>
          </a:p>
          <a:p>
            <a:r>
              <a:rPr lang="en-AU" dirty="0"/>
              <a:t> Due to his age he was unable to travel with the Regiment.  Because of his compassion he was a great favourite with the men.</a:t>
            </a:r>
          </a:p>
        </p:txBody>
      </p:sp>
    </p:spTree>
  </p:cSld>
  <p:clrMapOvr>
    <a:masterClrMapping/>
  </p:clrMapOvr>
  <p:transition spd="med" advClick="0" advTm="20000"/>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4422"/>
          </a:xfrm>
        </p:spPr>
        <p:txBody>
          <a:bodyPr/>
          <a:lstStyle/>
          <a:p>
            <a:r>
              <a:rPr lang="en-AU" dirty="0"/>
              <a:t>Port Moresby – </a:t>
            </a:r>
            <a:r>
              <a:rPr lang="en-AU" dirty="0" err="1"/>
              <a:t>Kila</a:t>
            </a:r>
            <a:r>
              <a:rPr lang="en-AU" dirty="0"/>
              <a:t> </a:t>
            </a:r>
            <a:r>
              <a:rPr lang="en-AU" dirty="0" err="1"/>
              <a:t>Kila</a:t>
            </a:r>
            <a:r>
              <a:rPr lang="en-AU" dirty="0"/>
              <a:t> airport</a:t>
            </a:r>
          </a:p>
        </p:txBody>
      </p:sp>
      <p:pic>
        <p:nvPicPr>
          <p:cNvPr id="4" name="Content Placeholder 3" descr="Kila_Kila_Airport.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75876" y="928671"/>
            <a:ext cx="8680539" cy="5929330"/>
          </a:xfrm>
        </p:spPr>
      </p:pic>
    </p:spTree>
  </p:cSld>
  <p:clrMapOvr>
    <a:masterClrMapping/>
  </p:clrMapOvr>
  <p:transition spd="med" advClick="0" advTm="20000"/>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74638"/>
            <a:ext cx="3357586" cy="6297634"/>
          </a:xfrm>
        </p:spPr>
        <p:txBody>
          <a:bodyPr>
            <a:normAutofit/>
          </a:bodyPr>
          <a:lstStyle/>
          <a:p>
            <a:r>
              <a:rPr lang="en-AU" sz="4000" dirty="0"/>
              <a:t>First truck off SS </a:t>
            </a:r>
            <a:r>
              <a:rPr lang="en-AU" sz="4000" dirty="0" err="1"/>
              <a:t>Karsik</a:t>
            </a:r>
            <a:r>
              <a:rPr lang="en-AU" sz="4000" dirty="0"/>
              <a:t> </a:t>
            </a:r>
            <a:br>
              <a:rPr lang="en-AU" sz="4000" dirty="0"/>
            </a:br>
            <a:r>
              <a:rPr lang="en-AU" sz="4000" dirty="0"/>
              <a:t>Milne Bay </a:t>
            </a:r>
            <a:br>
              <a:rPr lang="en-AU" sz="4000" dirty="0"/>
            </a:br>
            <a:r>
              <a:rPr lang="en-AU" sz="4000" dirty="0" err="1"/>
              <a:t>Gili</a:t>
            </a:r>
            <a:r>
              <a:rPr lang="en-AU" sz="4000" dirty="0"/>
              <a:t> </a:t>
            </a:r>
            <a:r>
              <a:rPr lang="en-AU" sz="4000" dirty="0" err="1"/>
              <a:t>Gili</a:t>
            </a:r>
            <a:r>
              <a:rPr lang="en-AU" sz="4000" dirty="0"/>
              <a:t> Wharf June 1942</a:t>
            </a:r>
          </a:p>
        </p:txBody>
      </p:sp>
      <p:pic>
        <p:nvPicPr>
          <p:cNvPr id="4" name="Content Placeholder 3" descr="image0-5.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286248" y="0"/>
            <a:ext cx="4572032" cy="6592878"/>
          </a:xfrm>
        </p:spPr>
      </p:pic>
    </p:spTree>
  </p:cSld>
  <p:clrMapOvr>
    <a:masterClrMapping/>
  </p:clrMapOvr>
  <p:transition spd="med" advClick="0" advTm="20000"/>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oforsGun.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 y="0"/>
            <a:ext cx="9144000" cy="7291522"/>
          </a:xfrm>
        </p:spPr>
      </p:pic>
      <p:sp>
        <p:nvSpPr>
          <p:cNvPr id="2" name="Title 1"/>
          <p:cNvSpPr>
            <a:spLocks noGrp="1"/>
          </p:cNvSpPr>
          <p:nvPr>
            <p:ph type="title"/>
          </p:nvPr>
        </p:nvSpPr>
        <p:spPr/>
        <p:txBody>
          <a:bodyPr>
            <a:normAutofit fontScale="90000"/>
          </a:bodyPr>
          <a:lstStyle/>
          <a:p>
            <a:r>
              <a:rPr lang="en-AU" sz="5300" dirty="0"/>
              <a:t>Milne Bay</a:t>
            </a:r>
            <a:br>
              <a:rPr lang="en-AU" sz="5300" dirty="0"/>
            </a:br>
            <a:r>
              <a:rPr lang="en-AU" sz="2800" dirty="0"/>
              <a:t>No. 2 Field</a:t>
            </a:r>
            <a:endParaRPr lang="en-AU" dirty="0"/>
          </a:p>
        </p:txBody>
      </p:sp>
    </p:spTree>
  </p:cSld>
  <p:clrMapOvr>
    <a:masterClrMapping/>
  </p:clrMapOvr>
  <p:transition spd="med" advClick="0" advTm="20000"/>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mp_Site_LauLau_Island.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14282" y="1000108"/>
            <a:ext cx="8572528" cy="6256275"/>
          </a:xfrm>
        </p:spPr>
      </p:pic>
      <p:sp>
        <p:nvSpPr>
          <p:cNvPr id="2" name="Title 1"/>
          <p:cNvSpPr>
            <a:spLocks noGrp="1"/>
          </p:cNvSpPr>
          <p:nvPr>
            <p:ph type="title"/>
          </p:nvPr>
        </p:nvSpPr>
        <p:spPr>
          <a:xfrm>
            <a:off x="457200" y="0"/>
            <a:ext cx="8229600" cy="1142984"/>
          </a:xfrm>
        </p:spPr>
        <p:txBody>
          <a:bodyPr>
            <a:normAutofit fontScale="90000"/>
          </a:bodyPr>
          <a:lstStyle/>
          <a:p>
            <a:r>
              <a:rPr lang="en-AU" dirty="0"/>
              <a:t>Milne Bay </a:t>
            </a:r>
            <a:br>
              <a:rPr lang="en-AU" dirty="0"/>
            </a:br>
            <a:r>
              <a:rPr lang="en-AU" dirty="0"/>
              <a:t>campsite Lau </a:t>
            </a:r>
            <a:r>
              <a:rPr lang="en-AU" dirty="0" err="1"/>
              <a:t>Lau</a:t>
            </a:r>
            <a:r>
              <a:rPr lang="en-AU" dirty="0"/>
              <a:t> Island</a:t>
            </a:r>
          </a:p>
        </p:txBody>
      </p:sp>
    </p:spTree>
  </p:cSld>
  <p:clrMapOvr>
    <a:masterClrMapping/>
  </p:clrMapOvr>
  <p:transition spd="med" advClick="0" advTm="20000"/>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ec_Rae_2.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28596" y="984322"/>
            <a:ext cx="8715404" cy="6055508"/>
          </a:xfrm>
        </p:spPr>
      </p:pic>
      <p:sp>
        <p:nvSpPr>
          <p:cNvPr id="2" name="Title 1"/>
          <p:cNvSpPr>
            <a:spLocks noGrp="1"/>
          </p:cNvSpPr>
          <p:nvPr>
            <p:ph type="title"/>
          </p:nvPr>
        </p:nvSpPr>
        <p:spPr>
          <a:xfrm>
            <a:off x="457200" y="0"/>
            <a:ext cx="8229600" cy="1214422"/>
          </a:xfrm>
        </p:spPr>
        <p:txBody>
          <a:bodyPr>
            <a:normAutofit/>
          </a:bodyPr>
          <a:lstStyle/>
          <a:p>
            <a:r>
              <a:rPr lang="en-AU" dirty="0"/>
              <a:t>Cec Rae at Milne Bay </a:t>
            </a:r>
            <a:r>
              <a:rPr lang="en-AU" sz="2000" dirty="0"/>
              <a:t>with Thompson machine gun</a:t>
            </a:r>
          </a:p>
        </p:txBody>
      </p:sp>
    </p:spTree>
  </p:cSld>
  <p:clrMapOvr>
    <a:masterClrMapping/>
  </p:clrMapOvr>
  <p:transition spd="med" advClick="0" advTm="20000"/>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Jim_Paton_Relaxing.jpg"/>
          <p:cNvPicPr>
            <a:picLocks noGrp="1" noChangeAspect="1"/>
          </p:cNvPicPr>
          <p:nvPr>
            <p:ph idx="1"/>
          </p:nvPr>
        </p:nvPicPr>
        <p:blipFill>
          <a:blip r:embed="rId3" cstate="print"/>
          <a:stretch>
            <a:fillRect/>
          </a:stretch>
        </p:blipFill>
        <p:spPr>
          <a:xfrm>
            <a:off x="0" y="1071546"/>
            <a:ext cx="9042850" cy="6368890"/>
          </a:xfrm>
        </p:spPr>
      </p:pic>
      <p:sp>
        <p:nvSpPr>
          <p:cNvPr id="2" name="Title 1"/>
          <p:cNvSpPr>
            <a:spLocks noGrp="1"/>
          </p:cNvSpPr>
          <p:nvPr>
            <p:ph type="title"/>
          </p:nvPr>
        </p:nvSpPr>
        <p:spPr>
          <a:xfrm>
            <a:off x="2786050" y="142852"/>
            <a:ext cx="3286148" cy="928694"/>
          </a:xfrm>
        </p:spPr>
        <p:txBody>
          <a:bodyPr>
            <a:normAutofit fontScale="90000"/>
          </a:bodyPr>
          <a:lstStyle/>
          <a:p>
            <a:r>
              <a:rPr lang="en-AU" dirty="0"/>
              <a:t>Milne Bay</a:t>
            </a:r>
            <a:br>
              <a:rPr lang="en-AU" dirty="0"/>
            </a:br>
            <a:r>
              <a:rPr lang="en-AU" dirty="0"/>
              <a:t>Jim Paton</a:t>
            </a:r>
          </a:p>
        </p:txBody>
      </p:sp>
      <p:sp>
        <p:nvSpPr>
          <p:cNvPr id="4" name="TextBox 3"/>
          <p:cNvSpPr txBox="1"/>
          <p:nvPr/>
        </p:nvSpPr>
        <p:spPr>
          <a:xfrm>
            <a:off x="6500826" y="0"/>
            <a:ext cx="2357454" cy="1015663"/>
          </a:xfrm>
          <a:prstGeom prst="rect">
            <a:avLst/>
          </a:prstGeom>
          <a:noFill/>
        </p:spPr>
        <p:txBody>
          <a:bodyPr wrap="square" rtlCol="0">
            <a:spAutoFit/>
          </a:bodyPr>
          <a:lstStyle/>
          <a:p>
            <a:pPr algn="ctr"/>
            <a:r>
              <a:rPr lang="en-AU" sz="2000" dirty="0"/>
              <a:t>(The cane furniture was acquired from </a:t>
            </a:r>
            <a:r>
              <a:rPr lang="en-AU" sz="2000" dirty="0" err="1"/>
              <a:t>Ladava</a:t>
            </a:r>
            <a:r>
              <a:rPr lang="en-AU" sz="2000" dirty="0"/>
              <a:t> Mission)</a:t>
            </a:r>
          </a:p>
        </p:txBody>
      </p:sp>
    </p:spTree>
  </p:cSld>
  <p:clrMapOvr>
    <a:masterClrMapping/>
  </p:clrMapOvr>
  <p:transition spd="med" advClick="0" advTm="20000"/>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29048" cy="6583362"/>
          </a:xfrm>
        </p:spPr>
        <p:txBody>
          <a:bodyPr/>
          <a:lstStyle/>
          <a:p>
            <a:r>
              <a:rPr lang="en-AU" dirty="0"/>
              <a:t>Milne Bay</a:t>
            </a:r>
            <a:br>
              <a:rPr lang="en-AU" dirty="0"/>
            </a:br>
            <a:br>
              <a:rPr lang="en-AU" dirty="0"/>
            </a:br>
            <a:r>
              <a:rPr lang="en-AU" dirty="0"/>
              <a:t>Jim Parkes</a:t>
            </a:r>
            <a:br>
              <a:rPr lang="en-AU" dirty="0"/>
            </a:br>
            <a:r>
              <a:rPr lang="en-AU" sz="2000" dirty="0"/>
              <a:t>building the kitchen for the gun, near the </a:t>
            </a:r>
            <a:r>
              <a:rPr lang="en-AU" sz="2000" dirty="0" err="1"/>
              <a:t>Lyall</a:t>
            </a:r>
            <a:r>
              <a:rPr lang="en-AU" sz="2000" dirty="0"/>
              <a:t> wharf</a:t>
            </a:r>
            <a:endParaRPr lang="en-AU" dirty="0"/>
          </a:p>
        </p:txBody>
      </p:sp>
      <p:pic>
        <p:nvPicPr>
          <p:cNvPr id="4" name="Content Placeholder 3" descr="Jim_Parkes.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297455" y="0"/>
            <a:ext cx="4846546" cy="7314695"/>
          </a:xfrm>
        </p:spPr>
      </p:pic>
    </p:spTree>
  </p:cSld>
  <p:clrMapOvr>
    <a:masterClrMapping/>
  </p:clrMapOvr>
  <p:transition spd="med" advClick="0" advTm="20000"/>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29048" cy="4940312"/>
          </a:xfrm>
        </p:spPr>
        <p:txBody>
          <a:bodyPr/>
          <a:lstStyle/>
          <a:p>
            <a:r>
              <a:rPr lang="en-AU" dirty="0"/>
              <a:t>Milne Bay</a:t>
            </a:r>
            <a:br>
              <a:rPr lang="en-AU" dirty="0"/>
            </a:br>
            <a:br>
              <a:rPr lang="en-AU" dirty="0"/>
            </a:br>
            <a:r>
              <a:rPr lang="en-AU" dirty="0"/>
              <a:t>Doug Sinclair</a:t>
            </a:r>
          </a:p>
        </p:txBody>
      </p:sp>
      <p:pic>
        <p:nvPicPr>
          <p:cNvPr id="6" name="Content Placeholder 5" descr="Doug_Sinclair.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268153" y="0"/>
            <a:ext cx="4875847" cy="7425603"/>
          </a:xfrm>
        </p:spPr>
      </p:pic>
      <p:sp>
        <p:nvSpPr>
          <p:cNvPr id="4" name="TextBox 3"/>
          <p:cNvSpPr txBox="1"/>
          <p:nvPr/>
        </p:nvSpPr>
        <p:spPr>
          <a:xfrm>
            <a:off x="1214414" y="4429132"/>
            <a:ext cx="2357454" cy="1200329"/>
          </a:xfrm>
          <a:prstGeom prst="rect">
            <a:avLst/>
          </a:prstGeom>
          <a:noFill/>
        </p:spPr>
        <p:txBody>
          <a:bodyPr wrap="square" rtlCol="0">
            <a:spAutoFit/>
          </a:bodyPr>
          <a:lstStyle/>
          <a:p>
            <a:pPr algn="ctr"/>
            <a:r>
              <a:rPr lang="en-AU" dirty="0"/>
              <a:t>The haul was possibly assisted by a hand grenade or a stick of gelignite.</a:t>
            </a:r>
          </a:p>
        </p:txBody>
      </p:sp>
    </p:spTree>
  </p:cSld>
  <p:clrMapOvr>
    <a:masterClrMapping/>
  </p:clrMapOvr>
  <p:transition spd="med" advClick="0" advTm="20000"/>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757610" cy="6369072"/>
          </a:xfrm>
        </p:spPr>
        <p:txBody>
          <a:bodyPr/>
          <a:lstStyle/>
          <a:p>
            <a:r>
              <a:rPr lang="en-AU" dirty="0"/>
              <a:t>Milne Bay</a:t>
            </a:r>
            <a:br>
              <a:rPr lang="en-AU" dirty="0"/>
            </a:br>
            <a:br>
              <a:rPr lang="en-AU" dirty="0"/>
            </a:br>
            <a:r>
              <a:rPr lang="en-AU" dirty="0"/>
              <a:t>Huck Finlay</a:t>
            </a:r>
          </a:p>
        </p:txBody>
      </p:sp>
      <p:pic>
        <p:nvPicPr>
          <p:cNvPr id="4" name="Content Placeholder 3" descr="Huck_Finlay.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288698" y="-214337"/>
            <a:ext cx="4855302" cy="7324810"/>
          </a:xfrm>
        </p:spPr>
      </p:pic>
      <p:sp>
        <p:nvSpPr>
          <p:cNvPr id="5" name="TextBox 4"/>
          <p:cNvSpPr txBox="1"/>
          <p:nvPr/>
        </p:nvSpPr>
        <p:spPr>
          <a:xfrm>
            <a:off x="714348" y="5000636"/>
            <a:ext cx="3357586" cy="369332"/>
          </a:xfrm>
          <a:prstGeom prst="rect">
            <a:avLst/>
          </a:prstGeom>
          <a:noFill/>
        </p:spPr>
        <p:txBody>
          <a:bodyPr wrap="square" rtlCol="0">
            <a:spAutoFit/>
          </a:bodyPr>
          <a:lstStyle/>
          <a:p>
            <a:pPr algn="ctr"/>
            <a:r>
              <a:rPr lang="en-AU" dirty="0"/>
              <a:t>“Where are those Jap planes?”</a:t>
            </a:r>
          </a:p>
        </p:txBody>
      </p:sp>
    </p:spTree>
  </p:cSld>
  <p:clrMapOvr>
    <a:masterClrMapping/>
  </p:clrMapOvr>
  <p:transition spd="med" advClick="0" advTm="20000"/>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00486" cy="6583362"/>
          </a:xfrm>
        </p:spPr>
        <p:txBody>
          <a:bodyPr/>
          <a:lstStyle/>
          <a:p>
            <a:r>
              <a:rPr lang="en-AU" dirty="0"/>
              <a:t>Milne Bay</a:t>
            </a:r>
            <a:br>
              <a:rPr lang="en-AU" dirty="0"/>
            </a:br>
            <a:br>
              <a:rPr lang="en-AU" dirty="0"/>
            </a:br>
            <a:r>
              <a:rPr lang="en-AU" dirty="0"/>
              <a:t>Gun near wharf</a:t>
            </a:r>
          </a:p>
        </p:txBody>
      </p:sp>
      <p:pic>
        <p:nvPicPr>
          <p:cNvPr id="4" name="Content Placeholder 3" descr="Gun_Near_Pontoon_Wharf.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359801" y="-214338"/>
            <a:ext cx="4784199" cy="7286028"/>
          </a:xfrm>
        </p:spPr>
      </p:pic>
    </p:spTree>
  </p:cSld>
  <p:clrMapOvr>
    <a:masterClrMapping/>
  </p:clrMapOvr>
  <p:transition spd="med" advClick="0" advTm="20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74638"/>
            <a:ext cx="2500330" cy="6011882"/>
          </a:xfrm>
        </p:spPr>
        <p:txBody>
          <a:bodyPr>
            <a:normAutofit/>
          </a:bodyPr>
          <a:lstStyle/>
          <a:p>
            <a:br>
              <a:rPr lang="en-AU" dirty="0"/>
            </a:br>
            <a:br>
              <a:rPr lang="en-AU" dirty="0"/>
            </a:br>
            <a:r>
              <a:rPr lang="en-AU" dirty="0"/>
              <a:t>Padre </a:t>
            </a:r>
            <a:r>
              <a:rPr lang="en-AU" dirty="0" err="1"/>
              <a:t>Daws</a:t>
            </a:r>
            <a:br>
              <a:rPr lang="en-AU" dirty="0"/>
            </a:br>
            <a:br>
              <a:rPr lang="en-AU" dirty="0"/>
            </a:br>
            <a:r>
              <a:rPr lang="en-AU" dirty="0"/>
              <a:t>Werribee</a:t>
            </a:r>
          </a:p>
        </p:txBody>
      </p:sp>
      <p:pic>
        <p:nvPicPr>
          <p:cNvPr id="4" name="Content Placeholder 3" descr="Padre_Dawes.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786182" y="216817"/>
            <a:ext cx="4597742" cy="6641183"/>
          </a:xfrm>
        </p:spPr>
      </p:pic>
    </p:spTree>
  </p:cSld>
  <p:clrMapOvr>
    <a:masterClrMapping/>
  </p:clrMapOvr>
  <p:transition spd="med" advClick="0" advTm="20000"/>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lne_Bay_1942.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2908" y="604182"/>
            <a:ext cx="9501222" cy="6253818"/>
          </a:xfrm>
        </p:spPr>
      </p:pic>
      <p:sp>
        <p:nvSpPr>
          <p:cNvPr id="2" name="Title 1"/>
          <p:cNvSpPr>
            <a:spLocks noGrp="1"/>
          </p:cNvSpPr>
          <p:nvPr>
            <p:ph type="title"/>
          </p:nvPr>
        </p:nvSpPr>
        <p:spPr>
          <a:xfrm>
            <a:off x="457200" y="857232"/>
            <a:ext cx="8229600" cy="1214446"/>
          </a:xfrm>
        </p:spPr>
        <p:txBody>
          <a:bodyPr/>
          <a:lstStyle/>
          <a:p>
            <a:r>
              <a:rPr lang="en-AU" dirty="0"/>
              <a:t>Milne Bay</a:t>
            </a:r>
          </a:p>
        </p:txBody>
      </p:sp>
      <p:sp>
        <p:nvSpPr>
          <p:cNvPr id="5" name="TextBox 4"/>
          <p:cNvSpPr txBox="1"/>
          <p:nvPr/>
        </p:nvSpPr>
        <p:spPr>
          <a:xfrm>
            <a:off x="285720" y="2357430"/>
            <a:ext cx="2357454" cy="923330"/>
          </a:xfrm>
          <a:prstGeom prst="rect">
            <a:avLst/>
          </a:prstGeom>
          <a:noFill/>
        </p:spPr>
        <p:txBody>
          <a:bodyPr wrap="square" rtlCol="0">
            <a:spAutoFit/>
          </a:bodyPr>
          <a:lstStyle/>
          <a:p>
            <a:pPr algn="ctr"/>
            <a:r>
              <a:rPr lang="en-AU" dirty="0"/>
              <a:t>Lau </a:t>
            </a:r>
            <a:r>
              <a:rPr lang="en-AU" dirty="0" err="1"/>
              <a:t>Lau</a:t>
            </a:r>
            <a:r>
              <a:rPr lang="en-AU" dirty="0"/>
              <a:t> Island just off coast where some of 9</a:t>
            </a:r>
            <a:r>
              <a:rPr lang="en-AU" baseline="30000" dirty="0"/>
              <a:t>th</a:t>
            </a:r>
            <a:r>
              <a:rPr lang="en-AU" dirty="0"/>
              <a:t> were stationed</a:t>
            </a:r>
          </a:p>
        </p:txBody>
      </p:sp>
      <p:cxnSp>
        <p:nvCxnSpPr>
          <p:cNvPr id="7" name="Straight Arrow Connector 6"/>
          <p:cNvCxnSpPr/>
          <p:nvPr/>
        </p:nvCxnSpPr>
        <p:spPr>
          <a:xfrm flipH="1">
            <a:off x="285720" y="3214686"/>
            <a:ext cx="1071570" cy="714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72198" y="1285860"/>
            <a:ext cx="2714644" cy="923330"/>
          </a:xfrm>
          <a:prstGeom prst="rect">
            <a:avLst/>
          </a:prstGeom>
          <a:noFill/>
        </p:spPr>
        <p:txBody>
          <a:bodyPr wrap="square" rtlCol="0">
            <a:spAutoFit/>
          </a:bodyPr>
          <a:lstStyle/>
          <a:p>
            <a:pPr algn="ctr"/>
            <a:r>
              <a:rPr lang="en-AU" dirty="0"/>
              <a:t>The </a:t>
            </a:r>
            <a:r>
              <a:rPr lang="en-AU" dirty="0" err="1"/>
              <a:t>Anshun</a:t>
            </a:r>
            <a:r>
              <a:rPr lang="en-AU" dirty="0"/>
              <a:t> was sunk at </a:t>
            </a:r>
            <a:r>
              <a:rPr lang="en-AU" dirty="0" err="1"/>
              <a:t>Gili</a:t>
            </a:r>
            <a:r>
              <a:rPr lang="en-AU" dirty="0"/>
              <a:t> </a:t>
            </a:r>
            <a:r>
              <a:rPr lang="en-AU" dirty="0" err="1"/>
              <a:t>Gili</a:t>
            </a:r>
            <a:r>
              <a:rPr lang="en-AU" dirty="0"/>
              <a:t> Wharf by Japanese naval fire</a:t>
            </a:r>
          </a:p>
        </p:txBody>
      </p:sp>
      <p:cxnSp>
        <p:nvCxnSpPr>
          <p:cNvPr id="6" name="Straight Arrow Connector 5"/>
          <p:cNvCxnSpPr/>
          <p:nvPr/>
        </p:nvCxnSpPr>
        <p:spPr>
          <a:xfrm flipH="1">
            <a:off x="3275856" y="1988840"/>
            <a:ext cx="3384376" cy="144016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Click="0" advTm="20000"/>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0112" y="274638"/>
            <a:ext cx="3106688" cy="6034682"/>
          </a:xfrm>
        </p:spPr>
        <p:txBody>
          <a:bodyPr/>
          <a:lstStyle/>
          <a:p>
            <a:r>
              <a:rPr lang="en-AU" dirty="0"/>
              <a:t>Ray </a:t>
            </a:r>
            <a:r>
              <a:rPr lang="en-AU" dirty="0" err="1"/>
              <a:t>Everlyn</a:t>
            </a:r>
            <a:r>
              <a:rPr lang="en-AU" dirty="0"/>
              <a:t> (9 </a:t>
            </a:r>
            <a:r>
              <a:rPr lang="en-AU" dirty="0" err="1"/>
              <a:t>Bty</a:t>
            </a:r>
            <a:r>
              <a:rPr lang="en-AU" dirty="0"/>
              <a:t>)</a:t>
            </a:r>
            <a:br>
              <a:rPr lang="en-AU" dirty="0"/>
            </a:br>
            <a:r>
              <a:rPr lang="en-AU" dirty="0"/>
              <a:t>in Jungle Greens</a:t>
            </a:r>
            <a:br>
              <a:rPr lang="en-AU" dirty="0"/>
            </a:br>
            <a:r>
              <a:rPr lang="en-AU" dirty="0"/>
              <a:t>1943</a:t>
            </a:r>
          </a:p>
        </p:txBody>
      </p:sp>
      <p:sp>
        <p:nvSpPr>
          <p:cNvPr id="3" name="Content Placeholder 2"/>
          <p:cNvSpPr>
            <a:spLocks noGrp="1"/>
          </p:cNvSpPr>
          <p:nvPr>
            <p:ph idx="1"/>
          </p:nvPr>
        </p:nvSpPr>
        <p:spPr/>
        <p:txBody>
          <a:bodyPr/>
          <a:lstStyle/>
          <a:p>
            <a:endParaRPr lang="en-AU" dirty="0"/>
          </a:p>
        </p:txBody>
      </p:sp>
      <p:pic>
        <p:nvPicPr>
          <p:cNvPr id="13314" name="Picture 2" descr="D:\17 Ray Everlyn In Jungle Greens 1943.t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552" y="-10450"/>
            <a:ext cx="569955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940859"/>
      </p:ext>
    </p:extLst>
  </p:cSld>
  <p:clrMapOvr>
    <a:masterClrMapping/>
  </p:clrMapOvr>
  <p:transition spd="med" advTm="25000"/>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person, outdoor, posing&#10;&#10;Description automatically generated">
            <a:extLst>
              <a:ext uri="{FF2B5EF4-FFF2-40B4-BE49-F238E27FC236}">
                <a16:creationId xmlns:a16="http://schemas.microsoft.com/office/drawing/2014/main" id="{1A202F17-927E-53F5-4FED-D346D968D0B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126707" y="1096633"/>
            <a:ext cx="6805649" cy="4457700"/>
          </a:xfrm>
          <a:prstGeom prst="rect">
            <a:avLst/>
          </a:prstGeom>
        </p:spPr>
      </p:pic>
      <p:sp>
        <p:nvSpPr>
          <p:cNvPr id="2" name="TextBox 1">
            <a:extLst>
              <a:ext uri="{FF2B5EF4-FFF2-40B4-BE49-F238E27FC236}">
                <a16:creationId xmlns:a16="http://schemas.microsoft.com/office/drawing/2014/main" id="{E38DB3CC-AE5D-3DA3-80F6-F2F655EF6581}"/>
              </a:ext>
            </a:extLst>
          </p:cNvPr>
          <p:cNvSpPr txBox="1"/>
          <p:nvPr/>
        </p:nvSpPr>
        <p:spPr>
          <a:xfrm>
            <a:off x="395536" y="1309546"/>
            <a:ext cx="1731171" cy="4031873"/>
          </a:xfrm>
          <a:prstGeom prst="rect">
            <a:avLst/>
          </a:prstGeom>
          <a:noFill/>
        </p:spPr>
        <p:txBody>
          <a:bodyPr wrap="square" rtlCol="0">
            <a:spAutoFit/>
          </a:bodyPr>
          <a:lstStyle/>
          <a:p>
            <a:pPr algn="ctr"/>
            <a:r>
              <a:rPr lang="en-US" sz="3200" dirty="0"/>
              <a:t>Scott Quinn,</a:t>
            </a:r>
          </a:p>
          <a:p>
            <a:pPr algn="ctr"/>
            <a:endParaRPr lang="en-US" sz="3200" dirty="0"/>
          </a:p>
          <a:p>
            <a:pPr algn="ctr"/>
            <a:r>
              <a:rPr lang="en-US" sz="3200" dirty="0"/>
              <a:t> Charles Heddle,</a:t>
            </a:r>
          </a:p>
          <a:p>
            <a:pPr algn="ctr"/>
            <a:endParaRPr lang="en-US" sz="3200" dirty="0"/>
          </a:p>
          <a:p>
            <a:pPr algn="ctr"/>
            <a:r>
              <a:rPr lang="en-US" sz="3200" dirty="0"/>
              <a:t> Ted Lewis</a:t>
            </a:r>
          </a:p>
        </p:txBody>
      </p:sp>
    </p:spTree>
    <p:extLst>
      <p:ext uri="{BB962C8B-B14F-4D97-AF65-F5344CB8AC3E}">
        <p14:creationId xmlns:p14="http://schemas.microsoft.com/office/powerpoint/2010/main" val="4062894270"/>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a photo&#10;&#10;Description automatically generated with medium confidence">
            <a:extLst>
              <a:ext uri="{FF2B5EF4-FFF2-40B4-BE49-F238E27FC236}">
                <a16:creationId xmlns:a16="http://schemas.microsoft.com/office/drawing/2014/main" id="{A6992812-774B-E9AA-7F23-027C02903132}"/>
              </a:ext>
            </a:extLst>
          </p:cNvPr>
          <p:cNvPicPr>
            <a:picLocks noChangeAspect="1"/>
          </p:cNvPicPr>
          <p:nvPr/>
        </p:nvPicPr>
        <p:blipFill rotWithShape="1">
          <a:blip r:embed="rId2"/>
          <a:srcRect l="6918" r="1" b="1"/>
          <a:stretch/>
        </p:blipFill>
        <p:spPr>
          <a:xfrm>
            <a:off x="2675538" y="739692"/>
            <a:ext cx="7252232" cy="5143493"/>
          </a:xfrm>
          <a:prstGeom prst="rect">
            <a:avLst/>
          </a:prstGeom>
        </p:spPr>
      </p:pic>
      <p:pic>
        <p:nvPicPr>
          <p:cNvPr id="6" name="Content Placeholder 8" descr="Text, letter&#10;&#10;Description automatically generated">
            <a:extLst>
              <a:ext uri="{FF2B5EF4-FFF2-40B4-BE49-F238E27FC236}">
                <a16:creationId xmlns:a16="http://schemas.microsoft.com/office/drawing/2014/main" id="{2B93A265-8793-C6F4-AC65-C28F7790EF40}"/>
              </a:ext>
            </a:extLst>
          </p:cNvPr>
          <p:cNvPicPr>
            <a:picLocks noGrp="1" noChangeAspect="1"/>
          </p:cNvPicPr>
          <p:nvPr>
            <p:ph idx="1"/>
          </p:nvPr>
        </p:nvPicPr>
        <p:blipFill>
          <a:blip r:embed="rId3"/>
          <a:stretch>
            <a:fillRect/>
          </a:stretch>
        </p:blipFill>
        <p:spPr>
          <a:xfrm>
            <a:off x="221823" y="1323262"/>
            <a:ext cx="3380014" cy="3615145"/>
          </a:xfrm>
        </p:spPr>
      </p:pic>
      <p:sp>
        <p:nvSpPr>
          <p:cNvPr id="2" name="TextBox 1">
            <a:extLst>
              <a:ext uri="{FF2B5EF4-FFF2-40B4-BE49-F238E27FC236}">
                <a16:creationId xmlns:a16="http://schemas.microsoft.com/office/drawing/2014/main" id="{28368BD1-F918-9925-8C24-5764FF0EBDB7}"/>
              </a:ext>
            </a:extLst>
          </p:cNvPr>
          <p:cNvSpPr txBox="1"/>
          <p:nvPr/>
        </p:nvSpPr>
        <p:spPr>
          <a:xfrm>
            <a:off x="246366" y="5986242"/>
            <a:ext cx="4676345" cy="584775"/>
          </a:xfrm>
          <a:prstGeom prst="rect">
            <a:avLst/>
          </a:prstGeom>
          <a:noFill/>
        </p:spPr>
        <p:txBody>
          <a:bodyPr wrap="none" rtlCol="0">
            <a:spAutoFit/>
          </a:bodyPr>
          <a:lstStyle/>
          <a:p>
            <a:r>
              <a:rPr lang="en-US" sz="3200" dirty="0"/>
              <a:t>RG Dowling at back on left </a:t>
            </a:r>
          </a:p>
        </p:txBody>
      </p:sp>
    </p:spTree>
    <p:extLst>
      <p:ext uri="{BB962C8B-B14F-4D97-AF65-F5344CB8AC3E}">
        <p14:creationId xmlns:p14="http://schemas.microsoft.com/office/powerpoint/2010/main" val="2660874650"/>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471858" cy="4225932"/>
          </a:xfrm>
        </p:spPr>
        <p:txBody>
          <a:bodyPr/>
          <a:lstStyle/>
          <a:p>
            <a:r>
              <a:rPr lang="en-AU" dirty="0" err="1"/>
              <a:t>Lae</a:t>
            </a:r>
            <a:br>
              <a:rPr lang="en-AU" dirty="0"/>
            </a:br>
            <a:br>
              <a:rPr lang="en-AU" dirty="0"/>
            </a:br>
            <a:r>
              <a:rPr lang="en-AU" dirty="0"/>
              <a:t>wharf</a:t>
            </a:r>
          </a:p>
        </p:txBody>
      </p:sp>
      <p:pic>
        <p:nvPicPr>
          <p:cNvPr id="4" name="Content Placeholder 3" descr="Wharf_At_Lae.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009555" y="-285776"/>
            <a:ext cx="5134445" cy="7290641"/>
          </a:xfrm>
        </p:spPr>
      </p:pic>
      <p:sp>
        <p:nvSpPr>
          <p:cNvPr id="5" name="TextBox 4"/>
          <p:cNvSpPr txBox="1"/>
          <p:nvPr/>
        </p:nvSpPr>
        <p:spPr>
          <a:xfrm>
            <a:off x="785786" y="4857760"/>
            <a:ext cx="2857520" cy="1200329"/>
          </a:xfrm>
          <a:prstGeom prst="rect">
            <a:avLst/>
          </a:prstGeom>
          <a:noFill/>
        </p:spPr>
        <p:txBody>
          <a:bodyPr wrap="square" rtlCol="0">
            <a:spAutoFit/>
          </a:bodyPr>
          <a:lstStyle/>
          <a:p>
            <a:pPr algn="ctr"/>
            <a:r>
              <a:rPr lang="en-AU" dirty="0"/>
              <a:t>2/3</a:t>
            </a:r>
            <a:r>
              <a:rPr lang="en-AU" baseline="30000" dirty="0"/>
              <a:t>rd</a:t>
            </a:r>
            <a:r>
              <a:rPr lang="en-AU" dirty="0"/>
              <a:t> Composite AA Regiment travelled in Landing Ship Tanks (LSTs) from Port Moresby</a:t>
            </a:r>
          </a:p>
        </p:txBody>
      </p:sp>
    </p:spTree>
  </p:cSld>
  <p:clrMapOvr>
    <a:masterClrMapping/>
  </p:clrMapOvr>
  <p:transition spd="med" advClick="0" advTm="20000"/>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lonk&amp;Eddy.jpg"/>
          <p:cNvPicPr>
            <a:picLocks noGrp="1" noChangeAspect="1"/>
          </p:cNvPicPr>
          <p:nvPr>
            <p:ph idx="1"/>
          </p:nvPr>
        </p:nvPicPr>
        <p:blipFill>
          <a:blip r:embed="rId3" cstate="print"/>
          <a:stretch>
            <a:fillRect/>
          </a:stretch>
        </p:blipFill>
        <p:spPr>
          <a:xfrm>
            <a:off x="-1093997" y="0"/>
            <a:ext cx="10477536" cy="7143775"/>
          </a:xfrm>
        </p:spPr>
      </p:pic>
      <p:sp>
        <p:nvSpPr>
          <p:cNvPr id="2" name="Title 1"/>
          <p:cNvSpPr>
            <a:spLocks noGrp="1"/>
          </p:cNvSpPr>
          <p:nvPr>
            <p:ph type="title"/>
          </p:nvPr>
        </p:nvSpPr>
        <p:spPr/>
        <p:txBody>
          <a:bodyPr/>
          <a:lstStyle/>
          <a:p>
            <a:r>
              <a:rPr lang="en-AU" dirty="0" err="1"/>
              <a:t>Lae</a:t>
            </a:r>
            <a:r>
              <a:rPr lang="en-AU" dirty="0"/>
              <a:t> – Plonk Perry and Eddy</a:t>
            </a:r>
          </a:p>
        </p:txBody>
      </p:sp>
    </p:spTree>
  </p:cSld>
  <p:clrMapOvr>
    <a:masterClrMapping/>
  </p:clrMapOvr>
  <p:transition spd="med" advClick="0" advTm="20000"/>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86238" cy="6297634"/>
          </a:xfrm>
        </p:spPr>
        <p:txBody>
          <a:bodyPr/>
          <a:lstStyle/>
          <a:p>
            <a:r>
              <a:rPr lang="en-AU" dirty="0" err="1"/>
              <a:t>Lae</a:t>
            </a:r>
            <a:br>
              <a:rPr lang="en-AU" dirty="0"/>
            </a:br>
            <a:br>
              <a:rPr lang="en-AU" dirty="0"/>
            </a:br>
            <a:r>
              <a:rPr lang="en-AU" dirty="0"/>
              <a:t>Max Bird</a:t>
            </a:r>
          </a:p>
        </p:txBody>
      </p:sp>
      <p:pic>
        <p:nvPicPr>
          <p:cNvPr id="4" name="Content Placeholder 3" descr="Max_Bird.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908412" y="0"/>
            <a:ext cx="4235588" cy="7070982"/>
          </a:xfrm>
        </p:spPr>
      </p:pic>
    </p:spTree>
  </p:cSld>
  <p:clrMapOvr>
    <a:masterClrMapping/>
  </p:clrMapOvr>
  <p:transition spd="med" advClick="0" advTm="20000"/>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srcRect/>
          <a:stretch>
            <a:fillRect/>
          </a:stretch>
        </p:blipFill>
        <p:spPr bwMode="auto">
          <a:xfrm>
            <a:off x="1714480" y="0"/>
            <a:ext cx="6422974" cy="8286784"/>
          </a:xfrm>
          <a:prstGeom prst="rect">
            <a:avLst/>
          </a:prstGeom>
          <a:noFill/>
          <a:ln w="9525">
            <a:noFill/>
            <a:miter lim="800000"/>
            <a:headEnd/>
            <a:tailEnd/>
          </a:ln>
          <a:effectLst/>
        </p:spPr>
      </p:pic>
    </p:spTree>
  </p:cSld>
  <p:clrMapOvr>
    <a:masterClrMapping/>
  </p:clrMapOvr>
  <p:transition spd="med" advClick="0" advTm="20000"/>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11266" name="Picture 2"/>
          <p:cNvPicPr>
            <a:picLocks noGrp="1" noChangeAspect="1" noChangeArrowheads="1"/>
          </p:cNvPicPr>
          <p:nvPr>
            <p:ph idx="1"/>
          </p:nvPr>
        </p:nvPicPr>
        <p:blipFill>
          <a:blip r:embed="rId3" cstate="print"/>
          <a:srcRect/>
          <a:stretch>
            <a:fillRect/>
          </a:stretch>
        </p:blipFill>
        <p:spPr bwMode="auto">
          <a:xfrm>
            <a:off x="1619672" y="0"/>
            <a:ext cx="5622980" cy="6690634"/>
          </a:xfrm>
          <a:prstGeom prst="rect">
            <a:avLst/>
          </a:prstGeom>
          <a:noFill/>
          <a:ln w="9525">
            <a:noFill/>
            <a:miter lim="800000"/>
            <a:headEnd/>
            <a:tailEnd/>
          </a:ln>
        </p:spPr>
      </p:pic>
    </p:spTree>
  </p:cSld>
  <p:clrMapOvr>
    <a:masterClrMapping/>
  </p:clrMapOvr>
  <p:transition spd="med" advClick="0" advTm="20000"/>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11222"/>
          </a:xfrm>
        </p:spPr>
        <p:txBody>
          <a:bodyPr/>
          <a:lstStyle/>
          <a:p>
            <a:r>
              <a:rPr lang="en-AU" dirty="0"/>
              <a:t>The Association</a:t>
            </a:r>
          </a:p>
        </p:txBody>
      </p:sp>
      <p:sp>
        <p:nvSpPr>
          <p:cNvPr id="3" name="Content Placeholder 2"/>
          <p:cNvSpPr>
            <a:spLocks noGrp="1"/>
          </p:cNvSpPr>
          <p:nvPr>
            <p:ph idx="1"/>
          </p:nvPr>
        </p:nvSpPr>
        <p:spPr>
          <a:xfrm>
            <a:off x="457200" y="1428736"/>
            <a:ext cx="8229600" cy="5429264"/>
          </a:xfrm>
        </p:spPr>
        <p:txBody>
          <a:bodyPr/>
          <a:lstStyle/>
          <a:p>
            <a:r>
              <a:rPr lang="en-AU" dirty="0"/>
              <a:t>Formed on 9 July 1945</a:t>
            </a:r>
          </a:p>
          <a:p>
            <a:r>
              <a:rPr lang="en-AU" dirty="0"/>
              <a:t>Garfield </a:t>
            </a:r>
            <a:r>
              <a:rPr lang="en-AU" dirty="0" err="1"/>
              <a:t>Margetts</a:t>
            </a:r>
            <a:r>
              <a:rPr lang="en-AU" dirty="0"/>
              <a:t> was appointed President and Gerry Haines Secretary of the Association</a:t>
            </a:r>
          </a:p>
          <a:p>
            <a:r>
              <a:rPr lang="en-AU" dirty="0"/>
              <a:t>First function held 2 November 1945 at Prahran Drill Hall, wives and girlfriends invited</a:t>
            </a:r>
          </a:p>
          <a:p>
            <a:r>
              <a:rPr lang="en-AU" dirty="0"/>
              <a:t>AIMS:</a:t>
            </a:r>
          </a:p>
          <a:p>
            <a:pPr lvl="1">
              <a:buNone/>
            </a:pPr>
            <a:r>
              <a:rPr lang="en-AU" sz="2400" dirty="0"/>
              <a:t>Preservation of the memory of fallen comrades</a:t>
            </a:r>
          </a:p>
          <a:p>
            <a:pPr lvl="1">
              <a:buNone/>
            </a:pPr>
            <a:r>
              <a:rPr lang="en-AU" sz="2400" dirty="0"/>
              <a:t>Retention of friendships </a:t>
            </a:r>
          </a:p>
          <a:p>
            <a:pPr lvl="1">
              <a:buNone/>
            </a:pPr>
            <a:r>
              <a:rPr lang="en-AU" sz="2400" dirty="0"/>
              <a:t>Arrange social occasions</a:t>
            </a:r>
          </a:p>
          <a:p>
            <a:pPr lvl="1">
              <a:buNone/>
            </a:pPr>
            <a:r>
              <a:rPr lang="en-AU" sz="2400" dirty="0"/>
              <a:t>Provide practical assistance to ex-regimental men in distress</a:t>
            </a:r>
          </a:p>
          <a:p>
            <a:pPr algn="r">
              <a:buNone/>
            </a:pPr>
            <a:r>
              <a:rPr lang="en-AU" sz="1200" dirty="0"/>
              <a:t>On Target</a:t>
            </a:r>
          </a:p>
        </p:txBody>
      </p:sp>
    </p:spTree>
  </p:cSld>
  <p:clrMapOvr>
    <a:masterClrMapping/>
  </p:clrMapOvr>
  <p:transition spd="med" advClick="0" advTm="20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8605"/>
            <a:ext cx="7772400" cy="1071569"/>
          </a:xfrm>
        </p:spPr>
        <p:txBody>
          <a:bodyPr>
            <a:normAutofit fontScale="90000"/>
          </a:bodyPr>
          <a:lstStyle/>
          <a:p>
            <a:r>
              <a:rPr lang="en-AU" b="1" dirty="0">
                <a:solidFill>
                  <a:srgbClr val="FF0000"/>
                </a:solidFill>
              </a:rPr>
              <a:t>2</a:t>
            </a:r>
            <a:r>
              <a:rPr lang="en-AU" b="1" baseline="30000" dirty="0">
                <a:solidFill>
                  <a:srgbClr val="FF0000"/>
                </a:solidFill>
              </a:rPr>
              <a:t>nd</a:t>
            </a:r>
            <a:r>
              <a:rPr lang="en-AU" b="1" dirty="0">
                <a:solidFill>
                  <a:srgbClr val="FF0000"/>
                </a:solidFill>
              </a:rPr>
              <a:t> /3</a:t>
            </a:r>
            <a:r>
              <a:rPr lang="en-AU" b="1" baseline="30000" dirty="0">
                <a:solidFill>
                  <a:srgbClr val="FF0000"/>
                </a:solidFill>
              </a:rPr>
              <a:t>rd</a:t>
            </a:r>
            <a:r>
              <a:rPr lang="en-AU" b="1" dirty="0">
                <a:solidFill>
                  <a:srgbClr val="FF0000"/>
                </a:solidFill>
              </a:rPr>
              <a:t> Australian </a:t>
            </a:r>
            <a:br>
              <a:rPr lang="en-AU" b="1" dirty="0">
                <a:solidFill>
                  <a:srgbClr val="FF0000"/>
                </a:solidFill>
              </a:rPr>
            </a:br>
            <a:r>
              <a:rPr lang="en-AU" b="1" dirty="0">
                <a:solidFill>
                  <a:srgbClr val="FF0000"/>
                </a:solidFill>
              </a:rPr>
              <a:t>Light Anti-Aircraft Regiment</a:t>
            </a:r>
            <a:br>
              <a:rPr lang="en-AU" b="1" dirty="0">
                <a:solidFill>
                  <a:srgbClr val="FF0000"/>
                </a:solidFill>
              </a:rPr>
            </a:br>
            <a:r>
              <a:rPr lang="en-AU" sz="3100" b="1" dirty="0">
                <a:solidFill>
                  <a:srgbClr val="FF0000"/>
                </a:solidFill>
              </a:rPr>
              <a:t>2</a:t>
            </a:r>
            <a:r>
              <a:rPr lang="en-AU" sz="3100" b="1" baseline="30000" dirty="0">
                <a:solidFill>
                  <a:srgbClr val="FF0000"/>
                </a:solidFill>
              </a:rPr>
              <a:t>nd</a:t>
            </a:r>
            <a:r>
              <a:rPr lang="en-AU" sz="3100" b="1" dirty="0">
                <a:solidFill>
                  <a:srgbClr val="FF0000"/>
                </a:solidFill>
              </a:rPr>
              <a:t> Australian Imperial Forces (AIF)</a:t>
            </a:r>
          </a:p>
        </p:txBody>
      </p:sp>
      <p:sp>
        <p:nvSpPr>
          <p:cNvPr id="3" name="Subtitle 2"/>
          <p:cNvSpPr>
            <a:spLocks noGrp="1"/>
          </p:cNvSpPr>
          <p:nvPr>
            <p:ph type="subTitle" idx="1"/>
          </p:nvPr>
        </p:nvSpPr>
        <p:spPr>
          <a:xfrm>
            <a:off x="928662" y="2500306"/>
            <a:ext cx="7286676" cy="4143404"/>
          </a:xfrm>
        </p:spPr>
        <p:txBody>
          <a:bodyPr>
            <a:normAutofit fontScale="92500" lnSpcReduction="10000"/>
          </a:bodyPr>
          <a:lstStyle/>
          <a:p>
            <a:r>
              <a:rPr lang="en-AU" dirty="0">
                <a:solidFill>
                  <a:srgbClr val="7030A0"/>
                </a:solidFill>
              </a:rPr>
              <a:t>Formed 18</a:t>
            </a:r>
            <a:r>
              <a:rPr lang="en-AU" baseline="30000" dirty="0">
                <a:solidFill>
                  <a:srgbClr val="7030A0"/>
                </a:solidFill>
              </a:rPr>
              <a:t>th</a:t>
            </a:r>
            <a:r>
              <a:rPr lang="en-AU" dirty="0">
                <a:solidFill>
                  <a:srgbClr val="7030A0"/>
                </a:solidFill>
              </a:rPr>
              <a:t> July 1940</a:t>
            </a:r>
          </a:p>
          <a:p>
            <a:endParaRPr lang="en-AU" dirty="0">
              <a:solidFill>
                <a:srgbClr val="7030A0"/>
              </a:solidFill>
            </a:endParaRPr>
          </a:p>
          <a:p>
            <a:r>
              <a:rPr lang="en-AU" dirty="0">
                <a:solidFill>
                  <a:srgbClr val="7030A0"/>
                </a:solidFill>
              </a:rPr>
              <a:t>Disbanded 12</a:t>
            </a:r>
            <a:r>
              <a:rPr lang="en-AU" baseline="30000" dirty="0">
                <a:solidFill>
                  <a:srgbClr val="7030A0"/>
                </a:solidFill>
              </a:rPr>
              <a:t>th</a:t>
            </a:r>
            <a:r>
              <a:rPr lang="en-AU" dirty="0">
                <a:solidFill>
                  <a:srgbClr val="7030A0"/>
                </a:solidFill>
              </a:rPr>
              <a:t> July 1943</a:t>
            </a:r>
          </a:p>
          <a:p>
            <a:r>
              <a:rPr lang="en-AU" sz="1900" dirty="0">
                <a:solidFill>
                  <a:srgbClr val="7030A0"/>
                </a:solidFill>
              </a:rPr>
              <a:t>(source: Regimental War Diary)</a:t>
            </a:r>
          </a:p>
          <a:p>
            <a:endParaRPr lang="en-AU" dirty="0">
              <a:solidFill>
                <a:srgbClr val="7030A0"/>
              </a:solidFill>
            </a:endParaRPr>
          </a:p>
          <a:p>
            <a:r>
              <a:rPr lang="en-AU" dirty="0">
                <a:solidFill>
                  <a:srgbClr val="7030A0"/>
                </a:solidFill>
              </a:rPr>
              <a:t>And the subsequent service of </a:t>
            </a:r>
          </a:p>
          <a:p>
            <a:r>
              <a:rPr lang="en-AU" dirty="0">
                <a:solidFill>
                  <a:srgbClr val="7030A0"/>
                </a:solidFill>
              </a:rPr>
              <a:t>7</a:t>
            </a:r>
            <a:r>
              <a:rPr lang="en-AU" baseline="30000" dirty="0">
                <a:solidFill>
                  <a:srgbClr val="7030A0"/>
                </a:solidFill>
              </a:rPr>
              <a:t>th</a:t>
            </a:r>
            <a:r>
              <a:rPr lang="en-AU" dirty="0">
                <a:solidFill>
                  <a:srgbClr val="7030A0"/>
                </a:solidFill>
              </a:rPr>
              <a:t>, 8</a:t>
            </a:r>
            <a:r>
              <a:rPr lang="en-AU" baseline="30000" dirty="0">
                <a:solidFill>
                  <a:srgbClr val="7030A0"/>
                </a:solidFill>
              </a:rPr>
              <a:t>th</a:t>
            </a:r>
            <a:r>
              <a:rPr lang="en-AU" dirty="0">
                <a:solidFill>
                  <a:srgbClr val="7030A0"/>
                </a:solidFill>
              </a:rPr>
              <a:t> and 9</a:t>
            </a:r>
            <a:r>
              <a:rPr lang="en-AU" baseline="30000" dirty="0">
                <a:solidFill>
                  <a:srgbClr val="7030A0"/>
                </a:solidFill>
              </a:rPr>
              <a:t>th</a:t>
            </a:r>
            <a:r>
              <a:rPr lang="en-AU" dirty="0">
                <a:solidFill>
                  <a:srgbClr val="7030A0"/>
                </a:solidFill>
              </a:rPr>
              <a:t> Batteries </a:t>
            </a:r>
          </a:p>
          <a:p>
            <a:r>
              <a:rPr lang="en-AU" dirty="0">
                <a:solidFill>
                  <a:srgbClr val="7030A0"/>
                </a:solidFill>
              </a:rPr>
              <a:t>until the end of World War II</a:t>
            </a:r>
          </a:p>
          <a:p>
            <a:endParaRPr lang="en-AU" dirty="0">
              <a:solidFill>
                <a:srgbClr val="7030A0"/>
              </a:solidFill>
            </a:endParaRPr>
          </a:p>
        </p:txBody>
      </p:sp>
    </p:spTree>
  </p:cSld>
  <p:clrMapOvr>
    <a:masterClrMapping/>
  </p:clrMapOvr>
  <p:transition spd="med" advClick="0" advTm="20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7</a:t>
            </a:r>
            <a:r>
              <a:rPr lang="en-AU" baseline="30000" dirty="0"/>
              <a:t>th</a:t>
            </a:r>
            <a:r>
              <a:rPr lang="en-AU" dirty="0"/>
              <a:t> Battery Werribee 1940</a:t>
            </a:r>
          </a:p>
        </p:txBody>
      </p:sp>
      <p:pic>
        <p:nvPicPr>
          <p:cNvPr id="4" name="Content Placeholder 3" descr="Werribee_1940_Part_1.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14478" y="1928803"/>
            <a:ext cx="6215106" cy="4286279"/>
          </a:xfrm>
        </p:spPr>
      </p:pic>
      <p:pic>
        <p:nvPicPr>
          <p:cNvPr id="5" name="Picture 4" descr="Werribee_1940_Part_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0628" y="1714488"/>
            <a:ext cx="6000792" cy="4225507"/>
          </a:xfrm>
          <a:prstGeom prst="rect">
            <a:avLst/>
          </a:prstGeom>
        </p:spPr>
      </p:pic>
      <p:sp>
        <p:nvSpPr>
          <p:cNvPr id="6" name="TextBox 5"/>
          <p:cNvSpPr txBox="1"/>
          <p:nvPr/>
        </p:nvSpPr>
        <p:spPr>
          <a:xfrm>
            <a:off x="4857752" y="6000768"/>
            <a:ext cx="1143008" cy="246221"/>
          </a:xfrm>
          <a:prstGeom prst="rect">
            <a:avLst/>
          </a:prstGeom>
          <a:noFill/>
        </p:spPr>
        <p:txBody>
          <a:bodyPr wrap="square" rtlCol="0">
            <a:spAutoFit/>
          </a:bodyPr>
          <a:lstStyle/>
          <a:p>
            <a:r>
              <a:rPr lang="en-AU" sz="1000" dirty="0" err="1">
                <a:solidFill>
                  <a:schemeClr val="bg1">
                    <a:lumMod val="75000"/>
                  </a:schemeClr>
                </a:solidFill>
              </a:rPr>
              <a:t>mber</a:t>
            </a:r>
            <a:r>
              <a:rPr lang="en-AU" sz="1000" dirty="0">
                <a:solidFill>
                  <a:schemeClr val="bg1">
                    <a:lumMod val="75000"/>
                  </a:schemeClr>
                </a:solidFill>
              </a:rPr>
              <a:t> 1940</a:t>
            </a:r>
          </a:p>
        </p:txBody>
      </p:sp>
    </p:spTree>
  </p:cSld>
  <p:clrMapOvr>
    <a:masterClrMapping/>
  </p:clrMapOvr>
  <p:transition spd="med" advClick="0" advTm="20000"/>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7884" y="274638"/>
            <a:ext cx="3000396" cy="5011750"/>
          </a:xfrm>
        </p:spPr>
        <p:txBody>
          <a:bodyPr/>
          <a:lstStyle/>
          <a:p>
            <a:r>
              <a:rPr lang="en-AU" dirty="0"/>
              <a:t>Regiment Association Coronation publication1953</a:t>
            </a:r>
          </a:p>
        </p:txBody>
      </p:sp>
      <p:pic>
        <p:nvPicPr>
          <p:cNvPr id="4" name="Content Placeholder 3" descr="image0.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flipH="1" flipV="1">
            <a:off x="107266" y="-857280"/>
            <a:ext cx="5464865" cy="8322860"/>
          </a:xfrm>
        </p:spPr>
      </p:pic>
    </p:spTree>
  </p:cSld>
  <p:clrMapOvr>
    <a:masterClrMapping/>
  </p:clrMapOvr>
  <p:transition spd="med" advClick="0" advTm="25000"/>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ANZAC DAY MARCH</a:t>
            </a:r>
            <a:br>
              <a:rPr lang="en-AU" dirty="0"/>
            </a:br>
            <a:r>
              <a:rPr lang="en-AU" dirty="0"/>
              <a:t>1946</a:t>
            </a:r>
          </a:p>
        </p:txBody>
      </p:sp>
      <p:pic>
        <p:nvPicPr>
          <p:cNvPr id="6" name="Content Placeholder 5" descr="1946_Part 2.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7056" y="2357430"/>
            <a:ext cx="9391488" cy="3643338"/>
          </a:xfrm>
        </p:spPr>
      </p:pic>
    </p:spTree>
  </p:cSld>
  <p:clrMapOvr>
    <a:masterClrMapping/>
  </p:clrMapOvr>
  <p:transition spd="med" advClick="0" advTm="20000"/>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ANZAC DAY MARCH</a:t>
            </a:r>
            <a:br>
              <a:rPr lang="en-AU" dirty="0"/>
            </a:br>
            <a:r>
              <a:rPr lang="en-AU" dirty="0"/>
              <a:t>1946</a:t>
            </a:r>
          </a:p>
        </p:txBody>
      </p:sp>
      <p:pic>
        <p:nvPicPr>
          <p:cNvPr id="4" name="Content Placeholder 3" descr="1946_Part 1.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96552" y="2714620"/>
            <a:ext cx="9284120" cy="3581406"/>
          </a:xfrm>
        </p:spPr>
      </p:pic>
    </p:spTree>
  </p:cSld>
  <p:clrMapOvr>
    <a:masterClrMapping/>
  </p:clrMapOvr>
  <p:transition spd="med" advClick="0" advTm="20000"/>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966_2.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18425"/>
            <a:ext cx="9144000" cy="6976426"/>
          </a:xfrm>
        </p:spPr>
      </p:pic>
      <p:sp>
        <p:nvSpPr>
          <p:cNvPr id="2" name="Title 1"/>
          <p:cNvSpPr>
            <a:spLocks noGrp="1"/>
          </p:cNvSpPr>
          <p:nvPr>
            <p:ph type="title"/>
          </p:nvPr>
        </p:nvSpPr>
        <p:spPr>
          <a:xfrm>
            <a:off x="5715008" y="0"/>
            <a:ext cx="2971792" cy="1417638"/>
          </a:xfrm>
        </p:spPr>
        <p:txBody>
          <a:bodyPr>
            <a:normAutofit fontScale="90000"/>
          </a:bodyPr>
          <a:lstStyle/>
          <a:p>
            <a:r>
              <a:rPr lang="en-AU" b="1" dirty="0"/>
              <a:t>ANZAC DAY MARCH</a:t>
            </a:r>
            <a:br>
              <a:rPr lang="en-AU" b="1" dirty="0"/>
            </a:br>
            <a:r>
              <a:rPr lang="en-AU" b="1" dirty="0"/>
              <a:t>1966</a:t>
            </a:r>
          </a:p>
        </p:txBody>
      </p:sp>
    </p:spTree>
  </p:cSld>
  <p:clrMapOvr>
    <a:masterClrMapping/>
  </p:clrMapOvr>
  <p:transition spd="med" advClick="0" advTm="20000"/>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68412"/>
          </a:xfrm>
        </p:spPr>
        <p:txBody>
          <a:bodyPr>
            <a:normAutofit fontScale="90000"/>
          </a:bodyPr>
          <a:lstStyle/>
          <a:p>
            <a:r>
              <a:rPr lang="en-AU" dirty="0"/>
              <a:t>ANZAC DAY MARCH</a:t>
            </a:r>
            <a:br>
              <a:rPr lang="en-AU" dirty="0"/>
            </a:br>
            <a:r>
              <a:rPr lang="en-AU" dirty="0"/>
              <a:t>1972</a:t>
            </a:r>
          </a:p>
        </p:txBody>
      </p:sp>
      <p:pic>
        <p:nvPicPr>
          <p:cNvPr id="4" name="Content Placeholder 3" descr="1972_2.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857364"/>
            <a:ext cx="9144000" cy="4631532"/>
          </a:xfrm>
        </p:spPr>
      </p:pic>
    </p:spTree>
  </p:cSld>
  <p:clrMapOvr>
    <a:masterClrMapping/>
  </p:clrMapOvr>
  <p:transition spd="med" advClick="0" advTm="20000"/>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srcRect/>
          <a:stretch>
            <a:fillRect/>
          </a:stretch>
        </p:blipFill>
        <p:spPr bwMode="auto">
          <a:xfrm>
            <a:off x="-82258" y="764704"/>
            <a:ext cx="9257713" cy="6093296"/>
          </a:xfrm>
          <a:prstGeom prst="rect">
            <a:avLst/>
          </a:prstGeom>
          <a:noFill/>
          <a:ln w="9525">
            <a:noFill/>
            <a:miter lim="800000"/>
            <a:headEnd/>
            <a:tailEnd/>
          </a:ln>
        </p:spPr>
      </p:pic>
      <p:sp>
        <p:nvSpPr>
          <p:cNvPr id="2" name="Title 1"/>
          <p:cNvSpPr>
            <a:spLocks noGrp="1"/>
          </p:cNvSpPr>
          <p:nvPr>
            <p:ph type="title"/>
          </p:nvPr>
        </p:nvSpPr>
        <p:spPr>
          <a:xfrm>
            <a:off x="2483768" y="764704"/>
            <a:ext cx="6203032" cy="1152128"/>
          </a:xfrm>
        </p:spPr>
        <p:txBody>
          <a:bodyPr>
            <a:normAutofit fontScale="90000"/>
          </a:bodyPr>
          <a:lstStyle/>
          <a:p>
            <a:r>
              <a:rPr lang="en-AU" dirty="0"/>
              <a:t>ANZAC DAY MARCH </a:t>
            </a:r>
            <a:br>
              <a:rPr lang="en-AU" dirty="0"/>
            </a:br>
            <a:r>
              <a:rPr lang="en-AU" dirty="0"/>
              <a:t>1970’s</a:t>
            </a:r>
          </a:p>
        </p:txBody>
      </p:sp>
    </p:spTree>
  </p:cSld>
  <p:clrMapOvr>
    <a:masterClrMapping/>
  </p:clrMapOvr>
  <p:transition spd="med" advClick="0" advTm="20000"/>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22C9-1499-C2A9-A062-59BF972DA6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08A395A-DBBC-D60B-1053-124EF878691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F721443-DF65-4977-87FC-7250917008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0057202"/>
      </p:ext>
    </p:extLst>
  </p:cSld>
  <p:clrMapOvr>
    <a:masterClrMapping/>
  </p:clrMapOvr>
  <p:transition spd="med" advTm="25000"/>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ANZAC DAY MARCH</a:t>
            </a:r>
            <a:br>
              <a:rPr lang="en-AU" dirty="0"/>
            </a:br>
            <a:r>
              <a:rPr lang="en-AU" dirty="0"/>
              <a:t>1985</a:t>
            </a:r>
          </a:p>
        </p:txBody>
      </p:sp>
      <p:pic>
        <p:nvPicPr>
          <p:cNvPr id="1026" name="Picture 2"/>
          <p:cNvPicPr>
            <a:picLocks noGrp="1" noChangeAspect="1" noChangeArrowheads="1"/>
          </p:cNvPicPr>
          <p:nvPr>
            <p:ph idx="1"/>
          </p:nvPr>
        </p:nvPicPr>
        <p:blipFill>
          <a:blip r:embed="rId3" cstate="print"/>
          <a:srcRect/>
          <a:stretch>
            <a:fillRect/>
          </a:stretch>
        </p:blipFill>
        <p:spPr bwMode="auto">
          <a:xfrm>
            <a:off x="51552" y="1928802"/>
            <a:ext cx="9014940" cy="3857652"/>
          </a:xfrm>
          <a:prstGeom prst="rect">
            <a:avLst/>
          </a:prstGeom>
          <a:noFill/>
          <a:ln w="9525">
            <a:noFill/>
            <a:miter lim="800000"/>
            <a:headEnd/>
            <a:tailEnd/>
          </a:ln>
          <a:effectLst/>
        </p:spPr>
      </p:pic>
    </p:spTree>
  </p:cSld>
  <p:clrMapOvr>
    <a:masterClrMapping/>
  </p:clrMapOvr>
  <p:transition spd="med" advClick="0" advTm="20000"/>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ANZAC DAY MARCH</a:t>
            </a:r>
            <a:br>
              <a:rPr lang="en-AU" dirty="0"/>
            </a:br>
            <a:r>
              <a:rPr lang="en-AU" dirty="0"/>
              <a:t>1991</a:t>
            </a:r>
          </a:p>
        </p:txBody>
      </p:sp>
      <p:pic>
        <p:nvPicPr>
          <p:cNvPr id="2050" name="Picture 2"/>
          <p:cNvPicPr>
            <a:picLocks noGrp="1" noChangeAspect="1" noChangeArrowheads="1"/>
          </p:cNvPicPr>
          <p:nvPr>
            <p:ph idx="1"/>
          </p:nvPr>
        </p:nvPicPr>
        <p:blipFill>
          <a:blip r:embed="rId3" cstate="print"/>
          <a:srcRect/>
          <a:stretch>
            <a:fillRect/>
          </a:stretch>
        </p:blipFill>
        <p:spPr bwMode="auto">
          <a:xfrm>
            <a:off x="0" y="1928802"/>
            <a:ext cx="9144000" cy="4148945"/>
          </a:xfrm>
          <a:prstGeom prst="rect">
            <a:avLst/>
          </a:prstGeom>
          <a:noFill/>
          <a:ln w="9525">
            <a:noFill/>
            <a:miter lim="800000"/>
            <a:headEnd/>
            <a:tailEnd/>
          </a:ln>
          <a:effectLst/>
        </p:spPr>
      </p:pic>
    </p:spTree>
  </p:cSld>
  <p:clrMapOvr>
    <a:masterClrMapping/>
  </p:clrMapOvr>
  <p:transition spd="med" advClick="0" advTm="20000"/>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992_9.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0643" y="1"/>
            <a:ext cx="9174644" cy="6858000"/>
          </a:xfrm>
        </p:spPr>
      </p:pic>
      <p:sp>
        <p:nvSpPr>
          <p:cNvPr id="2" name="Title 1"/>
          <p:cNvSpPr>
            <a:spLocks noGrp="1"/>
          </p:cNvSpPr>
          <p:nvPr>
            <p:ph type="title"/>
          </p:nvPr>
        </p:nvSpPr>
        <p:spPr>
          <a:xfrm>
            <a:off x="4214810" y="5786454"/>
            <a:ext cx="4929190" cy="1071546"/>
          </a:xfrm>
        </p:spPr>
        <p:txBody>
          <a:bodyPr>
            <a:normAutofit fontScale="90000"/>
          </a:bodyPr>
          <a:lstStyle/>
          <a:p>
            <a:r>
              <a:rPr lang="en-AU" b="1" dirty="0"/>
              <a:t>ANZAC DAY MARCH</a:t>
            </a:r>
            <a:br>
              <a:rPr lang="en-AU" b="1" dirty="0"/>
            </a:br>
            <a:r>
              <a:rPr lang="en-AU" b="1" dirty="0"/>
              <a:t>1992</a:t>
            </a:r>
          </a:p>
        </p:txBody>
      </p:sp>
    </p:spTree>
  </p:cSld>
  <p:clrMapOvr>
    <a:masterClrMapping/>
  </p:clrMapOvr>
  <p:transition spd="med" advClick="0" advTm="20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7</a:t>
            </a:r>
            <a:r>
              <a:rPr lang="en-AU" baseline="30000" dirty="0"/>
              <a:t>th</a:t>
            </a:r>
            <a:r>
              <a:rPr lang="en-AU" dirty="0"/>
              <a:t> Battery Officers and NCOs</a:t>
            </a:r>
          </a:p>
        </p:txBody>
      </p:sp>
      <p:pic>
        <p:nvPicPr>
          <p:cNvPr id="4" name="Content Placeholder 3" descr="7 Bty Officers and NCOs.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971601" y="1234972"/>
            <a:ext cx="7148668" cy="5218364"/>
          </a:xfrm>
        </p:spPr>
      </p:pic>
    </p:spTree>
  </p:cSld>
  <p:clrMapOvr>
    <a:masterClrMapping/>
  </p:clrMapOvr>
  <p:transition spd="med" advClick="0" advTm="20000"/>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995_2.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
            <a:ext cx="9144000" cy="6922265"/>
          </a:xfrm>
        </p:spPr>
      </p:pic>
      <p:sp>
        <p:nvSpPr>
          <p:cNvPr id="2" name="Title 1"/>
          <p:cNvSpPr>
            <a:spLocks noGrp="1"/>
          </p:cNvSpPr>
          <p:nvPr>
            <p:ph type="title"/>
          </p:nvPr>
        </p:nvSpPr>
        <p:spPr>
          <a:xfrm>
            <a:off x="0" y="6143644"/>
            <a:ext cx="8572528" cy="714356"/>
          </a:xfrm>
        </p:spPr>
        <p:txBody>
          <a:bodyPr>
            <a:normAutofit fontScale="90000"/>
          </a:bodyPr>
          <a:lstStyle/>
          <a:p>
            <a:r>
              <a:rPr lang="en-AU" b="1" dirty="0"/>
              <a:t>ANZAC DAY MARCH  1995</a:t>
            </a:r>
          </a:p>
        </p:txBody>
      </p:sp>
      <p:sp>
        <p:nvSpPr>
          <p:cNvPr id="5" name="TextBox 4"/>
          <p:cNvSpPr txBox="1"/>
          <p:nvPr/>
        </p:nvSpPr>
        <p:spPr>
          <a:xfrm>
            <a:off x="71438" y="5715016"/>
            <a:ext cx="7858148" cy="646331"/>
          </a:xfrm>
          <a:prstGeom prst="rect">
            <a:avLst/>
          </a:prstGeom>
          <a:noFill/>
        </p:spPr>
        <p:txBody>
          <a:bodyPr wrap="square" rtlCol="0">
            <a:spAutoFit/>
          </a:bodyPr>
          <a:lstStyle/>
          <a:p>
            <a:r>
              <a:rPr lang="en-AU" dirty="0"/>
              <a:t>John                 Cec        Jack            Les </a:t>
            </a:r>
          </a:p>
          <a:p>
            <a:r>
              <a:rPr lang="en-AU" dirty="0"/>
              <a:t>Hepworth       Rae  Crittenden      Harris                                                      Mal Webster</a:t>
            </a:r>
          </a:p>
        </p:txBody>
      </p:sp>
    </p:spTree>
  </p:cSld>
  <p:clrMapOvr>
    <a:masterClrMapping/>
  </p:clrMapOvr>
  <p:transition spd="med" advClick="0" advTm="20000"/>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03_2.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285776"/>
            <a:ext cx="9144000" cy="6734728"/>
          </a:xfrm>
        </p:spPr>
      </p:pic>
      <p:sp>
        <p:nvSpPr>
          <p:cNvPr id="2" name="Title 1"/>
          <p:cNvSpPr>
            <a:spLocks noGrp="1"/>
          </p:cNvSpPr>
          <p:nvPr>
            <p:ph type="title"/>
          </p:nvPr>
        </p:nvSpPr>
        <p:spPr>
          <a:xfrm>
            <a:off x="6215074" y="0"/>
            <a:ext cx="2928926" cy="1714488"/>
          </a:xfrm>
        </p:spPr>
        <p:txBody>
          <a:bodyPr>
            <a:normAutofit fontScale="90000"/>
          </a:bodyPr>
          <a:lstStyle/>
          <a:p>
            <a:r>
              <a:rPr lang="en-AU" b="1" dirty="0"/>
              <a:t>ANZAC DAY MARCH</a:t>
            </a:r>
            <a:br>
              <a:rPr lang="en-AU" b="1" dirty="0"/>
            </a:br>
            <a:r>
              <a:rPr lang="en-AU" b="1" dirty="0"/>
              <a:t>2003</a:t>
            </a:r>
          </a:p>
        </p:txBody>
      </p:sp>
      <p:sp>
        <p:nvSpPr>
          <p:cNvPr id="5" name="TextBox 4"/>
          <p:cNvSpPr txBox="1"/>
          <p:nvPr/>
        </p:nvSpPr>
        <p:spPr>
          <a:xfrm>
            <a:off x="214282" y="6429396"/>
            <a:ext cx="8929718" cy="369332"/>
          </a:xfrm>
          <a:prstGeom prst="rect">
            <a:avLst/>
          </a:prstGeom>
          <a:noFill/>
        </p:spPr>
        <p:txBody>
          <a:bodyPr wrap="square" rtlCol="0">
            <a:spAutoFit/>
          </a:bodyPr>
          <a:lstStyle/>
          <a:p>
            <a:r>
              <a:rPr lang="en-AU" dirty="0"/>
              <a:t>John Campbell            Ron Bryant    Les Harris          Ian </a:t>
            </a:r>
            <a:r>
              <a:rPr lang="en-AU" dirty="0" err="1"/>
              <a:t>Rutter</a:t>
            </a:r>
            <a:r>
              <a:rPr lang="en-AU" dirty="0"/>
              <a:t>                                  Frank Hands       </a:t>
            </a:r>
          </a:p>
        </p:txBody>
      </p:sp>
    </p:spTree>
  </p:cSld>
  <p:clrMapOvr>
    <a:masterClrMapping/>
  </p:clrMapOvr>
  <p:transition spd="med" advClick="0" advTm="20000"/>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0__3.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357214"/>
            <a:ext cx="10497053" cy="7215215"/>
          </a:xfrm>
        </p:spPr>
      </p:pic>
      <p:sp>
        <p:nvSpPr>
          <p:cNvPr id="2" name="Title 1"/>
          <p:cNvSpPr>
            <a:spLocks noGrp="1"/>
          </p:cNvSpPr>
          <p:nvPr>
            <p:ph type="title"/>
          </p:nvPr>
        </p:nvSpPr>
        <p:spPr>
          <a:xfrm>
            <a:off x="457200" y="274638"/>
            <a:ext cx="8229600" cy="1511288"/>
          </a:xfrm>
        </p:spPr>
        <p:txBody>
          <a:bodyPr>
            <a:normAutofit/>
          </a:bodyPr>
          <a:lstStyle/>
          <a:p>
            <a:r>
              <a:rPr lang="en-AU" b="1" dirty="0"/>
              <a:t>ANZAC DAY MARCH</a:t>
            </a:r>
            <a:br>
              <a:rPr lang="en-AU" b="1" dirty="0"/>
            </a:br>
            <a:r>
              <a:rPr lang="en-AU" b="1" dirty="0"/>
              <a:t>2003</a:t>
            </a:r>
          </a:p>
        </p:txBody>
      </p:sp>
    </p:spTree>
  </p:cSld>
  <p:clrMapOvr>
    <a:masterClrMapping/>
  </p:clrMapOvr>
  <p:transition spd="med" advClick="0" advTm="20000"/>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ANZAC DAY MARCH</a:t>
            </a:r>
            <a:br>
              <a:rPr lang="en-AU" dirty="0"/>
            </a:br>
            <a:r>
              <a:rPr lang="en-AU" dirty="0"/>
              <a:t>2005</a:t>
            </a:r>
          </a:p>
        </p:txBody>
      </p:sp>
      <p:pic>
        <p:nvPicPr>
          <p:cNvPr id="3074" name="Picture 2"/>
          <p:cNvPicPr>
            <a:picLocks noGrp="1" noChangeAspect="1" noChangeArrowheads="1"/>
          </p:cNvPicPr>
          <p:nvPr>
            <p:ph idx="1"/>
          </p:nvPr>
        </p:nvPicPr>
        <p:blipFill>
          <a:blip r:embed="rId3" cstate="print"/>
          <a:srcRect/>
          <a:stretch>
            <a:fillRect/>
          </a:stretch>
        </p:blipFill>
        <p:spPr bwMode="auto">
          <a:xfrm>
            <a:off x="0" y="1785926"/>
            <a:ext cx="9144000" cy="4609271"/>
          </a:xfrm>
          <a:prstGeom prst="rect">
            <a:avLst/>
          </a:prstGeom>
          <a:noFill/>
          <a:ln w="9525">
            <a:noFill/>
            <a:miter lim="800000"/>
            <a:headEnd/>
            <a:tailEnd/>
          </a:ln>
          <a:effectLst/>
        </p:spPr>
      </p:pic>
      <p:sp>
        <p:nvSpPr>
          <p:cNvPr id="4" name="TextBox 3"/>
          <p:cNvSpPr txBox="1"/>
          <p:nvPr/>
        </p:nvSpPr>
        <p:spPr>
          <a:xfrm>
            <a:off x="6786578" y="6357958"/>
            <a:ext cx="2071702" cy="369332"/>
          </a:xfrm>
          <a:prstGeom prst="rect">
            <a:avLst/>
          </a:prstGeom>
          <a:noFill/>
        </p:spPr>
        <p:txBody>
          <a:bodyPr wrap="square" rtlCol="0">
            <a:spAutoFit/>
          </a:bodyPr>
          <a:lstStyle/>
          <a:p>
            <a:r>
              <a:rPr lang="en-AU" dirty="0"/>
              <a:t>Dave Thomson</a:t>
            </a:r>
          </a:p>
        </p:txBody>
      </p:sp>
    </p:spTree>
  </p:cSld>
  <p:clrMapOvr>
    <a:masterClrMapping/>
  </p:clrMapOvr>
  <p:transition spd="med" advClick="0" advTm="20000"/>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9784"/>
          </a:xfrm>
        </p:spPr>
        <p:txBody>
          <a:bodyPr/>
          <a:lstStyle/>
          <a:p>
            <a:r>
              <a:rPr lang="en-AU" dirty="0"/>
              <a:t>ANZAC DAY MARCH</a:t>
            </a:r>
          </a:p>
        </p:txBody>
      </p:sp>
      <p:pic>
        <p:nvPicPr>
          <p:cNvPr id="4" name="Content Placeholder 3" descr="Capture march 05.PNG"/>
          <p:cNvPicPr>
            <a:picLocks noGrp="1" noChangeAspect="1"/>
          </p:cNvPicPr>
          <p:nvPr>
            <p:ph idx="1"/>
          </p:nvPr>
        </p:nvPicPr>
        <p:blipFill>
          <a:blip r:embed="rId3" cstate="print"/>
          <a:stretch>
            <a:fillRect/>
          </a:stretch>
        </p:blipFill>
        <p:spPr>
          <a:xfrm>
            <a:off x="500034" y="1000108"/>
            <a:ext cx="8350459" cy="5668971"/>
          </a:xfrm>
        </p:spPr>
      </p:pic>
    </p:spTree>
  </p:cSld>
  <p:clrMapOvr>
    <a:masterClrMapping/>
  </p:clrMapOvr>
  <p:transition spd="med" advClick="0" advTm="20000"/>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32"/>
            <a:ext cx="2242592" cy="6009531"/>
          </a:xfrm>
        </p:spPr>
        <p:txBody>
          <a:bodyPr>
            <a:normAutofit/>
          </a:bodyPr>
          <a:lstStyle/>
          <a:p>
            <a:pPr marL="0" indent="0" algn="ctr">
              <a:buNone/>
            </a:pPr>
            <a:r>
              <a:rPr lang="en-AU" sz="3600" dirty="0"/>
              <a:t>ANZAC DAY</a:t>
            </a:r>
          </a:p>
          <a:p>
            <a:pPr marL="0" indent="0" algn="ctr">
              <a:buNone/>
            </a:pPr>
            <a:r>
              <a:rPr lang="en-AU" sz="3600" dirty="0"/>
              <a:t>MARCH 2011</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1520" y="2461516"/>
            <a:ext cx="3210842" cy="4318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9111" y="116632"/>
            <a:ext cx="5495925"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619111" y="5877272"/>
            <a:ext cx="1816985" cy="400110"/>
          </a:xfrm>
          <a:prstGeom prst="rect">
            <a:avLst/>
          </a:prstGeom>
          <a:noFill/>
        </p:spPr>
        <p:txBody>
          <a:bodyPr wrap="square" rtlCol="0">
            <a:spAutoFit/>
          </a:bodyPr>
          <a:lstStyle/>
          <a:p>
            <a:r>
              <a:rPr lang="en-AU" sz="2000" dirty="0"/>
              <a:t>Frank Hands</a:t>
            </a:r>
          </a:p>
        </p:txBody>
      </p:sp>
      <p:sp>
        <p:nvSpPr>
          <p:cNvPr id="5" name="TextBox 4"/>
          <p:cNvSpPr txBox="1"/>
          <p:nvPr/>
        </p:nvSpPr>
        <p:spPr>
          <a:xfrm>
            <a:off x="5437782" y="4149080"/>
            <a:ext cx="2736304" cy="461665"/>
          </a:xfrm>
          <a:prstGeom prst="rect">
            <a:avLst/>
          </a:prstGeom>
          <a:noFill/>
        </p:spPr>
        <p:txBody>
          <a:bodyPr wrap="square" rtlCol="0">
            <a:spAutoFit/>
          </a:bodyPr>
          <a:lstStyle/>
          <a:p>
            <a:r>
              <a:rPr lang="en-AU" sz="2400" dirty="0"/>
              <a:t>After the march</a:t>
            </a:r>
          </a:p>
        </p:txBody>
      </p:sp>
    </p:spTree>
    <p:extLst>
      <p:ext uri="{BB962C8B-B14F-4D97-AF65-F5344CB8AC3E}">
        <p14:creationId xmlns:p14="http://schemas.microsoft.com/office/powerpoint/2010/main" val="3059910995"/>
      </p:ext>
    </p:extLst>
  </p:cSld>
  <p:clrMapOvr>
    <a:masterClrMapping/>
  </p:clrMapOvr>
  <p:transition spd="med" advTm="20000"/>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31640" y="1237787"/>
            <a:ext cx="6722039" cy="5601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AU" dirty="0"/>
              <a:t>ANZAC DAY MARCH 2012</a:t>
            </a:r>
          </a:p>
        </p:txBody>
      </p:sp>
    </p:spTree>
    <p:extLst>
      <p:ext uri="{BB962C8B-B14F-4D97-AF65-F5344CB8AC3E}">
        <p14:creationId xmlns:p14="http://schemas.microsoft.com/office/powerpoint/2010/main" val="430224621"/>
      </p:ext>
    </p:extLst>
  </p:cSld>
  <p:clrMapOvr>
    <a:masterClrMapping/>
  </p:clrMapOvr>
  <p:transition spd="med" advTm="20000"/>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7794"/>
          </a:xfrm>
        </p:spPr>
        <p:txBody>
          <a:bodyPr>
            <a:normAutofit/>
          </a:bodyPr>
          <a:lstStyle/>
          <a:p>
            <a:r>
              <a:rPr lang="en-AU" dirty="0"/>
              <a:t> ANZAC Parade at Werribee</a:t>
            </a:r>
          </a:p>
        </p:txBody>
      </p:sp>
      <p:sp>
        <p:nvSpPr>
          <p:cNvPr id="3" name="Content Placeholder 2"/>
          <p:cNvSpPr>
            <a:spLocks noGrp="1"/>
          </p:cNvSpPr>
          <p:nvPr>
            <p:ph idx="1"/>
          </p:nvPr>
        </p:nvSpPr>
        <p:spPr>
          <a:xfrm>
            <a:off x="4497456" y="1268760"/>
            <a:ext cx="4189344" cy="2664297"/>
          </a:xfrm>
        </p:spPr>
        <p:txBody>
          <a:bodyPr>
            <a:normAutofit fontScale="85000" lnSpcReduction="10000"/>
          </a:bodyPr>
          <a:lstStyle/>
          <a:p>
            <a:pPr marL="0" indent="0">
              <a:buNone/>
            </a:pPr>
            <a:r>
              <a:rPr lang="en-AU" dirty="0"/>
              <a:t>Matthew Heddle (Grandson of Charles Heddle[9</a:t>
            </a:r>
            <a:r>
              <a:rPr lang="en-AU" baseline="30000" dirty="0"/>
              <a:t>th</a:t>
            </a:r>
            <a:r>
              <a:rPr lang="en-AU" dirty="0"/>
              <a:t>]) has represented the 2</a:t>
            </a:r>
            <a:r>
              <a:rPr lang="en-AU" baseline="30000" dirty="0"/>
              <a:t>nd</a:t>
            </a:r>
            <a:r>
              <a:rPr lang="en-AU" dirty="0"/>
              <a:t>/3</a:t>
            </a:r>
            <a:r>
              <a:rPr lang="en-AU" baseline="30000" dirty="0"/>
              <a:t>rd</a:t>
            </a:r>
            <a:r>
              <a:rPr lang="en-AU" dirty="0"/>
              <a:t> ALAA Regiment Association  for the past ten years and laid a wreath on our behalf.</a:t>
            </a:r>
          </a:p>
        </p:txBody>
      </p:sp>
      <p:pic>
        <p:nvPicPr>
          <p:cNvPr id="1026" name="Picture 2" descr="C:\Users\Anne\AppData\Local\Microsoft\Windows\Temporary Internet Files\Content.IE5\KKV6JIHT\IMAG296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4008" y="3933056"/>
            <a:ext cx="3883259" cy="29124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nne\AppData\Local\Microsoft\Windows\Temporary Internet Files\Content.IE5\VW4XK7Z7\IMAG296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1102432"/>
            <a:ext cx="4245936" cy="56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008642"/>
      </p:ext>
    </p:extLst>
  </p:cSld>
  <p:clrMapOvr>
    <a:masterClrMapping/>
  </p:clrMapOvr>
  <p:transition spd="med" advTm="20000"/>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544609"/>
            <a:ext cx="4248472" cy="2304256"/>
          </a:xfrm>
        </p:spPr>
        <p:txBody>
          <a:bodyPr>
            <a:normAutofit/>
          </a:bodyPr>
          <a:lstStyle/>
          <a:p>
            <a:pPr marL="0" indent="0" algn="ctr">
              <a:buNone/>
            </a:pPr>
            <a:r>
              <a:rPr lang="en-AU" dirty="0"/>
              <a:t>Shrine tree dedication and unveiling of the plaque </a:t>
            </a:r>
          </a:p>
          <a:p>
            <a:pPr marL="0" indent="0" algn="ctr">
              <a:buNone/>
            </a:pPr>
            <a:r>
              <a:rPr lang="en-AU" dirty="0"/>
              <a:t>1997</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7544" y="2852936"/>
            <a:ext cx="4600575" cy="355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4088" y="980728"/>
            <a:ext cx="3669036"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4338538"/>
      </p:ext>
    </p:extLst>
  </p:cSld>
  <p:clrMapOvr>
    <a:masterClrMapping/>
  </p:clrMapOvr>
  <p:transition spd="med" advTm="20000"/>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419872" y="3212976"/>
            <a:ext cx="5514975"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AU"/>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116632"/>
            <a:ext cx="4831965"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298018" y="260648"/>
            <a:ext cx="3384376" cy="2554545"/>
          </a:xfrm>
          <a:prstGeom prst="rect">
            <a:avLst/>
          </a:prstGeom>
        </p:spPr>
        <p:txBody>
          <a:bodyPr wrap="square">
            <a:spAutoFit/>
          </a:bodyPr>
          <a:lstStyle/>
          <a:p>
            <a:pPr algn="ctr"/>
            <a:r>
              <a:rPr lang="en-AU" sz="3200" dirty="0"/>
              <a:t>Shrine tree dedication and unveiling of the plaque </a:t>
            </a:r>
          </a:p>
          <a:p>
            <a:pPr algn="ctr"/>
            <a:r>
              <a:rPr lang="en-AU" sz="3200" dirty="0"/>
              <a:t>1997</a:t>
            </a:r>
          </a:p>
        </p:txBody>
      </p:sp>
    </p:spTree>
    <p:extLst>
      <p:ext uri="{BB962C8B-B14F-4D97-AF65-F5344CB8AC3E}">
        <p14:creationId xmlns:p14="http://schemas.microsoft.com/office/powerpoint/2010/main" val="1337008913"/>
      </p:ext>
    </p:extLst>
  </p:cSld>
  <p:clrMapOvr>
    <a:masterClrMapping/>
  </p:clrMapOvr>
  <p:transition spd="med" advTm="20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p:spPr>
        <p:txBody>
          <a:bodyPr>
            <a:normAutofit fontScale="90000"/>
          </a:bodyPr>
          <a:lstStyle/>
          <a:p>
            <a:br>
              <a:rPr lang="en-AU" dirty="0"/>
            </a:br>
            <a:r>
              <a:rPr lang="en-AU" dirty="0"/>
              <a:t>Some of 7</a:t>
            </a:r>
            <a:r>
              <a:rPr lang="en-AU" baseline="30000" dirty="0"/>
              <a:t>th</a:t>
            </a:r>
            <a:r>
              <a:rPr lang="en-AU" dirty="0"/>
              <a:t> Battery</a:t>
            </a:r>
            <a:br>
              <a:rPr lang="en-AU" dirty="0"/>
            </a:br>
            <a:r>
              <a:rPr lang="en-AU" dirty="0"/>
              <a:t>Werribee</a:t>
            </a:r>
            <a:br>
              <a:rPr lang="en-AU" dirty="0"/>
            </a:br>
            <a:endParaRPr lang="en-AU" sz="3200" dirty="0"/>
          </a:p>
        </p:txBody>
      </p:sp>
      <p:sp>
        <p:nvSpPr>
          <p:cNvPr id="5" name="TextBox 4"/>
          <p:cNvSpPr txBox="1"/>
          <p:nvPr/>
        </p:nvSpPr>
        <p:spPr>
          <a:xfrm>
            <a:off x="6300192" y="5805264"/>
            <a:ext cx="2592288" cy="769441"/>
          </a:xfrm>
          <a:prstGeom prst="rect">
            <a:avLst/>
          </a:prstGeom>
          <a:noFill/>
        </p:spPr>
        <p:txBody>
          <a:bodyPr wrap="square" rtlCol="0">
            <a:spAutoFit/>
          </a:bodyPr>
          <a:lstStyle/>
          <a:p>
            <a:r>
              <a:rPr lang="en-AU" sz="4400" dirty="0" err="1">
                <a:latin typeface="+mj-lt"/>
              </a:rPr>
              <a:t>ee</a:t>
            </a:r>
            <a:endParaRPr lang="en-AU" sz="4400" dirty="0">
              <a:latin typeface="+mj-lt"/>
            </a:endParaRPr>
          </a:p>
        </p:txBody>
      </p:sp>
      <p:pic>
        <p:nvPicPr>
          <p:cNvPr id="1027" name="Picture 3"/>
          <p:cNvPicPr>
            <a:picLocks noGrp="1" noChangeAspect="1" noChangeArrowheads="1"/>
          </p:cNvPicPr>
          <p:nvPr>
            <p:ph idx="1"/>
          </p:nvPr>
        </p:nvPicPr>
        <p:blipFill>
          <a:blip r:embed="rId3" cstate="print"/>
          <a:srcRect/>
          <a:stretch>
            <a:fillRect/>
          </a:stretch>
        </p:blipFill>
        <p:spPr bwMode="auto">
          <a:xfrm>
            <a:off x="827584" y="1229518"/>
            <a:ext cx="7786066" cy="5628482"/>
          </a:xfrm>
          <a:prstGeom prst="rect">
            <a:avLst/>
          </a:prstGeom>
          <a:noFill/>
          <a:ln w="9525">
            <a:noFill/>
            <a:miter lim="800000"/>
            <a:headEnd/>
            <a:tailEnd/>
          </a:ln>
        </p:spPr>
      </p:pic>
    </p:spTree>
  </p:cSld>
  <p:clrMapOvr>
    <a:masterClrMapping/>
  </p:clrMapOvr>
  <p:transition spd="med" advClick="0" advTm="20000"/>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lwyn_Bofors_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071942"/>
            <a:ext cx="5291328" cy="3645408"/>
          </a:xfrm>
          <a:prstGeom prst="rect">
            <a:avLst/>
          </a:prstGeom>
        </p:spPr>
      </p:pic>
      <p:pic>
        <p:nvPicPr>
          <p:cNvPr id="5" name="Picture 4" descr="Balwyn_Bofors_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3438" y="3071810"/>
            <a:ext cx="5787395" cy="4000504"/>
          </a:xfrm>
          <a:prstGeom prst="rect">
            <a:avLst/>
          </a:prstGeom>
        </p:spPr>
      </p:pic>
      <p:sp>
        <p:nvSpPr>
          <p:cNvPr id="2" name="Title 1"/>
          <p:cNvSpPr>
            <a:spLocks noGrp="1"/>
          </p:cNvSpPr>
          <p:nvPr>
            <p:ph type="title"/>
          </p:nvPr>
        </p:nvSpPr>
        <p:spPr>
          <a:xfrm>
            <a:off x="5429256" y="285728"/>
            <a:ext cx="3257544" cy="1714512"/>
          </a:xfrm>
        </p:spPr>
        <p:txBody>
          <a:bodyPr/>
          <a:lstStyle/>
          <a:p>
            <a:r>
              <a:rPr lang="en-AU" dirty="0"/>
              <a:t>Balwyn RSL </a:t>
            </a:r>
            <a:br>
              <a:rPr lang="en-AU" dirty="0"/>
            </a:br>
            <a:r>
              <a:rPr lang="en-AU" dirty="0" err="1"/>
              <a:t>Bofors</a:t>
            </a:r>
            <a:endParaRPr lang="en-AU" dirty="0"/>
          </a:p>
        </p:txBody>
      </p:sp>
      <p:pic>
        <p:nvPicPr>
          <p:cNvPr id="4" name="Content Placeholder 3" descr="Balwyn_Bofors_8.jpg"/>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214282" y="500042"/>
            <a:ext cx="5075670" cy="3500462"/>
          </a:xfrm>
        </p:spPr>
      </p:pic>
      <p:sp>
        <p:nvSpPr>
          <p:cNvPr id="7" name="TextBox 6"/>
          <p:cNvSpPr txBox="1"/>
          <p:nvPr/>
        </p:nvSpPr>
        <p:spPr>
          <a:xfrm>
            <a:off x="5500694" y="2000240"/>
            <a:ext cx="3429024" cy="923330"/>
          </a:xfrm>
          <a:prstGeom prst="rect">
            <a:avLst/>
          </a:prstGeom>
          <a:noFill/>
        </p:spPr>
        <p:txBody>
          <a:bodyPr wrap="square" rtlCol="0">
            <a:spAutoFit/>
          </a:bodyPr>
          <a:lstStyle/>
          <a:p>
            <a:pPr algn="ctr"/>
            <a:r>
              <a:rPr lang="en-AU" dirty="0"/>
              <a:t>Plaque affixed to </a:t>
            </a:r>
            <a:r>
              <a:rPr lang="en-AU" dirty="0" err="1"/>
              <a:t>Bofors</a:t>
            </a:r>
            <a:r>
              <a:rPr lang="en-AU" dirty="0"/>
              <a:t> at North Balwyn RSL – organised by Bruce Tulloch</a:t>
            </a:r>
          </a:p>
        </p:txBody>
      </p:sp>
    </p:spTree>
  </p:cSld>
  <p:clrMapOvr>
    <a:masterClrMapping/>
  </p:clrMapOvr>
  <p:transition spd="med" advClick="0" advTm="20000"/>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oup With Bofor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14686"/>
            <a:ext cx="6929454" cy="4741205"/>
          </a:xfrm>
          <a:prstGeom prst="rect">
            <a:avLst/>
          </a:prstGeom>
        </p:spPr>
      </p:pic>
      <p:pic>
        <p:nvPicPr>
          <p:cNvPr id="4" name="Content Placeholder 3" descr="Beaumauris_RSL_3.jpg"/>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3925824" y="0"/>
            <a:ext cx="5218176" cy="3633216"/>
          </a:xfrm>
        </p:spPr>
      </p:pic>
      <p:sp>
        <p:nvSpPr>
          <p:cNvPr id="2" name="Title 1"/>
          <p:cNvSpPr>
            <a:spLocks noGrp="1"/>
          </p:cNvSpPr>
          <p:nvPr>
            <p:ph type="title"/>
          </p:nvPr>
        </p:nvSpPr>
        <p:spPr>
          <a:xfrm>
            <a:off x="214282" y="274638"/>
            <a:ext cx="3500462" cy="1511288"/>
          </a:xfrm>
        </p:spPr>
        <p:txBody>
          <a:bodyPr/>
          <a:lstStyle/>
          <a:p>
            <a:r>
              <a:rPr lang="en-AU" dirty="0"/>
              <a:t>Beaumaris RSL </a:t>
            </a:r>
            <a:r>
              <a:rPr lang="en-AU" dirty="0" err="1"/>
              <a:t>Bofors</a:t>
            </a:r>
            <a:endParaRPr lang="en-AU" dirty="0"/>
          </a:p>
        </p:txBody>
      </p:sp>
      <p:sp>
        <p:nvSpPr>
          <p:cNvPr id="6" name="TextBox 5"/>
          <p:cNvSpPr txBox="1"/>
          <p:nvPr/>
        </p:nvSpPr>
        <p:spPr>
          <a:xfrm>
            <a:off x="214282" y="2000240"/>
            <a:ext cx="3429024" cy="1200329"/>
          </a:xfrm>
          <a:prstGeom prst="rect">
            <a:avLst/>
          </a:prstGeom>
          <a:noFill/>
        </p:spPr>
        <p:txBody>
          <a:bodyPr wrap="square" rtlCol="0">
            <a:spAutoFit/>
          </a:bodyPr>
          <a:lstStyle/>
          <a:p>
            <a:pPr algn="ctr"/>
            <a:r>
              <a:rPr lang="en-AU" dirty="0"/>
              <a:t>Presentation of copy of On Target to Club and affixing of a 2/3 colour patch on the </a:t>
            </a:r>
            <a:r>
              <a:rPr lang="en-AU" dirty="0" err="1"/>
              <a:t>Bofors</a:t>
            </a:r>
            <a:r>
              <a:rPr lang="en-AU" dirty="0"/>
              <a:t> gun at the front of the building.</a:t>
            </a:r>
          </a:p>
        </p:txBody>
      </p:sp>
      <p:sp>
        <p:nvSpPr>
          <p:cNvPr id="7" name="TextBox 6"/>
          <p:cNvSpPr txBox="1"/>
          <p:nvPr/>
        </p:nvSpPr>
        <p:spPr>
          <a:xfrm>
            <a:off x="7072330" y="3786190"/>
            <a:ext cx="1928826" cy="1754326"/>
          </a:xfrm>
          <a:prstGeom prst="rect">
            <a:avLst/>
          </a:prstGeom>
          <a:noFill/>
        </p:spPr>
        <p:txBody>
          <a:bodyPr wrap="square" rtlCol="0">
            <a:spAutoFit/>
          </a:bodyPr>
          <a:lstStyle/>
          <a:p>
            <a:r>
              <a:rPr lang="en-AU" dirty="0"/>
              <a:t>John Hepworth, John Campbell, Jim Paton, Bruce Tulloch, Clive Rose, Les Harris, Cec Rae </a:t>
            </a:r>
          </a:p>
        </p:txBody>
      </p:sp>
    </p:spTree>
  </p:cSld>
  <p:clrMapOvr>
    <a:masterClrMapping/>
  </p:clrMapOvr>
  <p:transition spd="med" advClick="0" advTm="20000"/>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21288"/>
            <a:ext cx="8229600" cy="836712"/>
          </a:xfrm>
        </p:spPr>
        <p:txBody>
          <a:bodyPr>
            <a:normAutofit/>
          </a:bodyPr>
          <a:lstStyle/>
          <a:p>
            <a:r>
              <a:rPr lang="en-AU" sz="1800" dirty="0"/>
              <a:t>From an unknown newspaper</a:t>
            </a:r>
          </a:p>
        </p:txBody>
      </p:sp>
      <p:pic>
        <p:nvPicPr>
          <p:cNvPr id="1026" name="Picture 2"/>
          <p:cNvPicPr>
            <a:picLocks noGrp="1" noChangeAspect="1" noChangeArrowheads="1"/>
          </p:cNvPicPr>
          <p:nvPr>
            <p:ph idx="1"/>
          </p:nvPr>
        </p:nvPicPr>
        <p:blipFill>
          <a:blip r:embed="rId3" cstate="print"/>
          <a:srcRect/>
          <a:stretch>
            <a:fillRect/>
          </a:stretch>
        </p:blipFill>
        <p:spPr bwMode="auto">
          <a:xfrm>
            <a:off x="683568" y="0"/>
            <a:ext cx="8191142" cy="6172791"/>
          </a:xfrm>
          <a:prstGeom prst="rect">
            <a:avLst/>
          </a:prstGeom>
          <a:noFill/>
          <a:ln w="9525">
            <a:noFill/>
            <a:miter lim="800000"/>
            <a:headEnd/>
            <a:tailEnd/>
          </a:ln>
        </p:spPr>
      </p:pic>
    </p:spTree>
    <p:extLst>
      <p:ext uri="{BB962C8B-B14F-4D97-AF65-F5344CB8AC3E}">
        <p14:creationId xmlns:p14="http://schemas.microsoft.com/office/powerpoint/2010/main" val="1155084013"/>
      </p:ext>
    </p:extLst>
  </p:cSld>
  <p:clrMapOvr>
    <a:masterClrMapping/>
  </p:clrMapOvr>
  <p:transition spd="med" advClick="0" advTm="20000"/>
</p:sld>
</file>

<file path=ppt/slides/slide22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8596" y="142852"/>
            <a:ext cx="3143272" cy="6143668"/>
          </a:xfrm>
        </p:spPr>
        <p:txBody>
          <a:bodyPr>
            <a:normAutofit/>
          </a:bodyPr>
          <a:lstStyle/>
          <a:p>
            <a:r>
              <a:rPr lang="en-AU" sz="2800" dirty="0"/>
              <a:t>Proposed by  Clive Rose and Ron Bryant, the story of the Regiment was</a:t>
            </a:r>
            <a:br>
              <a:rPr lang="en-AU" sz="2800" dirty="0"/>
            </a:br>
            <a:r>
              <a:rPr lang="en-AU" sz="2800" dirty="0"/>
              <a:t>written by </a:t>
            </a:r>
            <a:br>
              <a:rPr lang="en-AU" sz="2800" dirty="0"/>
            </a:br>
            <a:r>
              <a:rPr lang="en-AU" sz="2800" dirty="0"/>
              <a:t>Cec Rae, </a:t>
            </a:r>
            <a:br>
              <a:rPr lang="en-AU" sz="2800" dirty="0"/>
            </a:br>
            <a:r>
              <a:rPr lang="en-AU" sz="2800" dirty="0"/>
              <a:t>Les Harris and </a:t>
            </a:r>
            <a:br>
              <a:rPr lang="en-AU" sz="2800" dirty="0"/>
            </a:br>
            <a:r>
              <a:rPr lang="en-AU" sz="2800" dirty="0"/>
              <a:t>Ron Bryant</a:t>
            </a:r>
            <a:br>
              <a:rPr lang="en-AU" sz="2800" dirty="0"/>
            </a:br>
            <a:r>
              <a:rPr lang="en-AU" sz="2800" dirty="0"/>
              <a:t>It was “self funded”</a:t>
            </a:r>
            <a:br>
              <a:rPr lang="en-AU" sz="2800" dirty="0"/>
            </a:br>
            <a:br>
              <a:rPr lang="en-AU" sz="2800" dirty="0"/>
            </a:br>
            <a:r>
              <a:rPr lang="en-AU" sz="2800" dirty="0"/>
              <a:t>Published in 1987</a:t>
            </a:r>
            <a:br>
              <a:rPr lang="en-AU" sz="2800" dirty="0"/>
            </a:br>
            <a:br>
              <a:rPr lang="en-AU" sz="2800" dirty="0"/>
            </a:br>
            <a:r>
              <a:rPr lang="en-AU" sz="1400" dirty="0"/>
              <a:t>ISBN 0 73160049 5</a:t>
            </a:r>
            <a:br>
              <a:rPr lang="en-AU" sz="1400" dirty="0"/>
            </a:br>
            <a:endParaRPr lang="en-AU" sz="1400"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3857620" y="285728"/>
            <a:ext cx="4286280" cy="6042237"/>
          </a:xfrm>
          <a:prstGeom prst="rect">
            <a:avLst/>
          </a:prstGeom>
          <a:noFill/>
          <a:ln w="9525">
            <a:noFill/>
            <a:miter lim="800000"/>
            <a:headEnd/>
            <a:tailEnd/>
          </a:ln>
          <a:effectLst/>
        </p:spPr>
      </p:pic>
    </p:spTree>
  </p:cSld>
  <p:clrMapOvr>
    <a:masterClrMapping/>
  </p:clrMapOvr>
  <p:transition spd="med" advClick="0" advTm="20000"/>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500066"/>
          </a:xfrm>
        </p:spPr>
        <p:txBody>
          <a:bodyPr>
            <a:noAutofit/>
          </a:bodyPr>
          <a:lstStyle/>
          <a:p>
            <a:r>
              <a:rPr lang="en-AU" sz="3600" dirty="0"/>
              <a:t>After all that work! Unpacking </a:t>
            </a:r>
            <a:r>
              <a:rPr lang="en-AU" sz="3600" i="1" dirty="0"/>
              <a:t>ON TARGET</a:t>
            </a:r>
            <a:endParaRPr lang="en-AU" sz="3600" dirty="0"/>
          </a:p>
        </p:txBody>
      </p:sp>
      <p:pic>
        <p:nvPicPr>
          <p:cNvPr id="4" name="Content Placeholder 3" descr="Unpacking.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85786" y="928670"/>
            <a:ext cx="7627238" cy="5576216"/>
          </a:xfrm>
        </p:spPr>
      </p:pic>
      <p:sp>
        <p:nvSpPr>
          <p:cNvPr id="5" name="TextBox 4"/>
          <p:cNvSpPr txBox="1"/>
          <p:nvPr/>
        </p:nvSpPr>
        <p:spPr>
          <a:xfrm>
            <a:off x="1071538" y="6500834"/>
            <a:ext cx="7643866" cy="369332"/>
          </a:xfrm>
          <a:prstGeom prst="rect">
            <a:avLst/>
          </a:prstGeom>
          <a:noFill/>
        </p:spPr>
        <p:txBody>
          <a:bodyPr wrap="square" rtlCol="0">
            <a:spAutoFit/>
          </a:bodyPr>
          <a:lstStyle/>
          <a:p>
            <a:r>
              <a:rPr lang="en-AU" dirty="0"/>
              <a:t>                   Cec Rae       Ron Bryant             Publisher                    Les Harris</a:t>
            </a:r>
          </a:p>
        </p:txBody>
      </p:sp>
    </p:spTree>
  </p:cSld>
  <p:clrMapOvr>
    <a:masterClrMapping/>
  </p:clrMapOvr>
  <p:transition spd="med" advClick="0" advTm="20000"/>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80D177-E029-2B73-F20C-5EDA2C09F8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8016" y="0"/>
            <a:ext cx="5027968" cy="6858000"/>
          </a:xfrm>
          <a:prstGeom prst="rect">
            <a:avLst/>
          </a:prstGeom>
        </p:spPr>
      </p:pic>
    </p:spTree>
    <p:extLst>
      <p:ext uri="{BB962C8B-B14F-4D97-AF65-F5344CB8AC3E}">
        <p14:creationId xmlns:p14="http://schemas.microsoft.com/office/powerpoint/2010/main" val="233669697"/>
      </p:ext>
    </p:extLst>
  </p:cSld>
  <p:clrMapOvr>
    <a:masterClrMapping/>
  </p:clrMapOvr>
  <p:transition spd="med" advTm="25000"/>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57892"/>
            <a:ext cx="8229600" cy="642942"/>
          </a:xfrm>
        </p:spPr>
        <p:txBody>
          <a:bodyPr>
            <a:normAutofit fontScale="90000"/>
          </a:bodyPr>
          <a:lstStyle/>
          <a:p>
            <a:r>
              <a:rPr lang="en-AU" sz="2800" dirty="0"/>
              <a:t>Plaque erected at Werribee Race Course in 2003.</a:t>
            </a:r>
            <a:br>
              <a:rPr lang="en-AU" sz="2800" dirty="0"/>
            </a:br>
            <a:r>
              <a:rPr lang="en-AU" sz="2800" dirty="0"/>
              <a:t>Organised by Graeme Heddle </a:t>
            </a:r>
            <a:br>
              <a:rPr lang="en-AU" sz="2800" dirty="0"/>
            </a:br>
            <a:r>
              <a:rPr lang="en-AU" sz="2800" dirty="0"/>
              <a:t>son of Charles Heddle – 9</a:t>
            </a:r>
            <a:r>
              <a:rPr lang="en-AU" sz="2800" baseline="30000" dirty="0"/>
              <a:t>th</a:t>
            </a:r>
            <a:r>
              <a:rPr lang="en-AU" sz="2800" dirty="0"/>
              <a:t> Battery</a:t>
            </a:r>
          </a:p>
        </p:txBody>
      </p:sp>
      <p:pic>
        <p:nvPicPr>
          <p:cNvPr id="4" name="Content Placeholder 3" descr="Plaque_2.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71472" y="214290"/>
            <a:ext cx="7972773" cy="5357850"/>
          </a:xfrm>
        </p:spPr>
      </p:pic>
    </p:spTree>
  </p:cSld>
  <p:clrMapOvr>
    <a:masterClrMapping/>
  </p:clrMapOvr>
  <p:transition spd="med" advClick="0" advTm="20000"/>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13224D-CE6D-F261-22C0-0E24C0AA5B1A}"/>
              </a:ext>
            </a:extLst>
          </p:cNvPr>
          <p:cNvPicPr>
            <a:picLocks noChangeAspect="1"/>
          </p:cNvPicPr>
          <p:nvPr/>
        </p:nvPicPr>
        <p:blipFill>
          <a:blip r:embed="rId2"/>
          <a:stretch>
            <a:fillRect/>
          </a:stretch>
        </p:blipFill>
        <p:spPr>
          <a:xfrm>
            <a:off x="1659595" y="343516"/>
            <a:ext cx="5824810" cy="6239846"/>
          </a:xfrm>
          <a:prstGeom prst="rect">
            <a:avLst/>
          </a:prstGeom>
        </p:spPr>
      </p:pic>
    </p:spTree>
    <p:extLst>
      <p:ext uri="{BB962C8B-B14F-4D97-AF65-F5344CB8AC3E}">
        <p14:creationId xmlns:p14="http://schemas.microsoft.com/office/powerpoint/2010/main" val="2186321590"/>
      </p:ext>
    </p:extLst>
  </p:cSld>
  <p:clrMapOvr>
    <a:masterClrMapping/>
  </p:clrMapOvr>
  <p:transition spd="med" advTm="25000"/>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7165D2-A8EA-C61A-6093-EEDD27899249}"/>
              </a:ext>
            </a:extLst>
          </p:cNvPr>
          <p:cNvPicPr>
            <a:picLocks noChangeAspect="1"/>
          </p:cNvPicPr>
          <p:nvPr/>
        </p:nvPicPr>
        <p:blipFill>
          <a:blip r:embed="rId2"/>
          <a:stretch>
            <a:fillRect/>
          </a:stretch>
        </p:blipFill>
        <p:spPr>
          <a:xfrm>
            <a:off x="1217185" y="0"/>
            <a:ext cx="6709630" cy="6858000"/>
          </a:xfrm>
          <a:prstGeom prst="rect">
            <a:avLst/>
          </a:prstGeom>
        </p:spPr>
      </p:pic>
    </p:spTree>
    <p:extLst>
      <p:ext uri="{BB962C8B-B14F-4D97-AF65-F5344CB8AC3E}">
        <p14:creationId xmlns:p14="http://schemas.microsoft.com/office/powerpoint/2010/main" val="454552046"/>
      </p:ext>
    </p:extLst>
  </p:cSld>
  <p:clrMapOvr>
    <a:masterClrMapping/>
  </p:clrMapOvr>
  <p:transition spd="med" advTm="25000"/>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2338ECA-24CE-415C-7A86-7D59EE457F9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188913"/>
            <a:ext cx="7904434" cy="6669087"/>
          </a:xfrm>
          <a:prstGeom prst="rect">
            <a:avLst/>
          </a:prstGeom>
        </p:spPr>
      </p:pic>
      <p:sp>
        <p:nvSpPr>
          <p:cNvPr id="5" name="TextBox 4">
            <a:extLst>
              <a:ext uri="{FF2B5EF4-FFF2-40B4-BE49-F238E27FC236}">
                <a16:creationId xmlns:a16="http://schemas.microsoft.com/office/drawing/2014/main" id="{A47C80FB-D86F-4BB7-7598-B273116761DB}"/>
              </a:ext>
            </a:extLst>
          </p:cNvPr>
          <p:cNvSpPr txBox="1"/>
          <p:nvPr/>
        </p:nvSpPr>
        <p:spPr>
          <a:xfrm>
            <a:off x="7904434" y="1628800"/>
            <a:ext cx="1239566" cy="1569660"/>
          </a:xfrm>
          <a:prstGeom prst="rect">
            <a:avLst/>
          </a:prstGeom>
          <a:noFill/>
        </p:spPr>
        <p:txBody>
          <a:bodyPr wrap="square" rtlCol="0">
            <a:spAutoFit/>
          </a:bodyPr>
          <a:lstStyle/>
          <a:p>
            <a:pPr algn="ctr"/>
            <a:r>
              <a:rPr lang="en-US" sz="2400" dirty="0"/>
              <a:t>Possibly from Mufti 2003</a:t>
            </a:r>
          </a:p>
        </p:txBody>
      </p:sp>
    </p:spTree>
    <p:extLst>
      <p:ext uri="{BB962C8B-B14F-4D97-AF65-F5344CB8AC3E}">
        <p14:creationId xmlns:p14="http://schemas.microsoft.com/office/powerpoint/2010/main" val="3172491368"/>
      </p:ext>
    </p:extLst>
  </p:cSld>
  <p:clrMapOvr>
    <a:masterClrMapping/>
  </p:clrMapOvr>
  <p:transition spd="med" advTm="25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8</a:t>
            </a:r>
            <a:r>
              <a:rPr lang="en-AU" baseline="30000" dirty="0"/>
              <a:t>th</a:t>
            </a:r>
            <a:r>
              <a:rPr lang="en-AU" dirty="0"/>
              <a:t> Battery Werribee 1940</a:t>
            </a:r>
          </a:p>
        </p:txBody>
      </p:sp>
      <p:pic>
        <p:nvPicPr>
          <p:cNvPr id="1026" name="Picture 2" descr="E:\2_3 LAA\8th Battery #1.jpeg"/>
          <p:cNvPicPr>
            <a:picLocks noGrp="1" noChangeAspect="1" noChangeArrowheads="1"/>
          </p:cNvPicPr>
          <p:nvPr>
            <p:ph idx="1"/>
          </p:nvPr>
        </p:nvPicPr>
        <p:blipFill>
          <a:blip r:embed="rId3" cstate="print"/>
          <a:srcRect/>
          <a:stretch>
            <a:fillRect/>
          </a:stretch>
        </p:blipFill>
        <p:spPr bwMode="auto">
          <a:xfrm>
            <a:off x="-285784" y="2214554"/>
            <a:ext cx="5298063" cy="3857652"/>
          </a:xfrm>
          <a:prstGeom prst="rect">
            <a:avLst/>
          </a:prstGeom>
          <a:noFill/>
        </p:spPr>
      </p:pic>
      <p:pic>
        <p:nvPicPr>
          <p:cNvPr id="1027" name="Picture 3" descr="E:\2_3 LAA\8th Battery #2.jpeg"/>
          <p:cNvPicPr>
            <a:picLocks noChangeAspect="1" noChangeArrowheads="1"/>
          </p:cNvPicPr>
          <p:nvPr/>
        </p:nvPicPr>
        <p:blipFill>
          <a:blip r:embed="rId4" cstate="print"/>
          <a:srcRect/>
          <a:stretch>
            <a:fillRect/>
          </a:stretch>
        </p:blipFill>
        <p:spPr bwMode="auto">
          <a:xfrm>
            <a:off x="4429124" y="2143116"/>
            <a:ext cx="5298062" cy="3857652"/>
          </a:xfrm>
          <a:prstGeom prst="rect">
            <a:avLst/>
          </a:prstGeom>
          <a:noFill/>
        </p:spPr>
      </p:pic>
    </p:spTree>
  </p:cSld>
  <p:clrMapOvr>
    <a:masterClrMapping/>
  </p:clrMapOvr>
  <p:transition spd="med" advClick="0" advTm="20000"/>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301006"/>
          </a:xfrm>
        </p:spPr>
        <p:txBody>
          <a:bodyPr>
            <a:normAutofit fontScale="90000"/>
          </a:bodyPr>
          <a:lstStyle/>
          <a:p>
            <a:r>
              <a:rPr lang="en-AU" dirty="0"/>
              <a:t>Australian War Memorial exhibition-</a:t>
            </a:r>
            <a:br>
              <a:rPr lang="en-AU" dirty="0"/>
            </a:br>
            <a:r>
              <a:rPr lang="en-AU" dirty="0"/>
              <a:t>Breda gun mounted on truck</a:t>
            </a:r>
          </a:p>
        </p:txBody>
      </p:sp>
      <p:sp>
        <p:nvSpPr>
          <p:cNvPr id="3" name="Content Placeholder 2"/>
          <p:cNvSpPr>
            <a:spLocks noGrp="1"/>
          </p:cNvSpPr>
          <p:nvPr>
            <p:ph idx="1"/>
          </p:nvPr>
        </p:nvSpPr>
        <p:spPr>
          <a:xfrm>
            <a:off x="457200" y="5614320"/>
            <a:ext cx="8229600" cy="1127048"/>
          </a:xfrm>
        </p:spPr>
        <p:txBody>
          <a:bodyPr>
            <a:noAutofit/>
          </a:bodyPr>
          <a:lstStyle/>
          <a:p>
            <a:pPr marL="0" indent="0" algn="ctr">
              <a:buNone/>
            </a:pPr>
            <a:r>
              <a:rPr lang="en-AU" sz="2000" b="1" dirty="0"/>
              <a:t>8</a:t>
            </a:r>
            <a:r>
              <a:rPr lang="en-AU" sz="2000" b="1" baseline="30000" dirty="0"/>
              <a:t>th</a:t>
            </a:r>
            <a:r>
              <a:rPr lang="en-AU" sz="2000" b="1" dirty="0"/>
              <a:t> Battery had not been issued with guns and on arrival at Tobruk had to make do with captured Italian 20mm Breda Lt A.A. guns. </a:t>
            </a:r>
          </a:p>
          <a:p>
            <a:pPr marL="0" indent="0" algn="ctr">
              <a:buNone/>
            </a:pPr>
            <a:r>
              <a:rPr lang="en-AU" sz="2000" b="1" dirty="0"/>
              <a:t>They were mounted on trucks during the Benghazi  retreat.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3608" y="1412776"/>
            <a:ext cx="7200800" cy="4201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9719009"/>
      </p:ext>
    </p:extLst>
  </p:cSld>
  <p:clrMapOvr>
    <a:masterClrMapping/>
  </p:clrMapOvr>
  <p:transition spd="med" advTm="20000"/>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John Campbell (8 </a:t>
            </a:r>
            <a:r>
              <a:rPr lang="en-AU" dirty="0" err="1"/>
              <a:t>Bty</a:t>
            </a:r>
            <a:r>
              <a:rPr lang="en-AU" dirty="0"/>
              <a:t>) at Breda Memorial AWM 2012</a:t>
            </a:r>
          </a:p>
        </p:txBody>
      </p:sp>
      <p:sp>
        <p:nvSpPr>
          <p:cNvPr id="3" name="Content Placeholder 2"/>
          <p:cNvSpPr>
            <a:spLocks noGrp="1"/>
          </p:cNvSpPr>
          <p:nvPr>
            <p:ph idx="1"/>
          </p:nvPr>
        </p:nvSpPr>
        <p:spPr/>
        <p:txBody>
          <a:bodyPr/>
          <a:lstStyle/>
          <a:p>
            <a:endParaRPr lang="en-AU" dirty="0"/>
          </a:p>
        </p:txBody>
      </p:sp>
      <p:pic>
        <p:nvPicPr>
          <p:cNvPr id="6146" name="Picture 2" descr="D:\06 John Campbell At Breda Memorial AWM.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6650" y="1412776"/>
            <a:ext cx="7922308" cy="5245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806906"/>
      </p:ext>
    </p:extLst>
  </p:cSld>
  <p:clrMapOvr>
    <a:masterClrMapping/>
  </p:clrMapOvr>
  <p:transition spd="med" advTm="25000"/>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4048" y="260648"/>
            <a:ext cx="3682752" cy="6408712"/>
          </a:xfrm>
        </p:spPr>
        <p:txBody>
          <a:bodyPr>
            <a:normAutofit fontScale="92500"/>
          </a:bodyPr>
          <a:lstStyle/>
          <a:p>
            <a:pPr marL="0" indent="0" algn="ctr">
              <a:buNone/>
            </a:pPr>
            <a:r>
              <a:rPr lang="en-AU" sz="3600" dirty="0"/>
              <a:t>Published in 2013, this book describes the history of the Swedish 40mm </a:t>
            </a:r>
            <a:r>
              <a:rPr lang="en-AU" sz="3600" dirty="0" err="1"/>
              <a:t>Bofors</a:t>
            </a:r>
            <a:r>
              <a:rPr lang="en-AU" sz="3600" dirty="0"/>
              <a:t> gun. Its fundamentals have changed  little through 80 + years of the gun’s existence.  </a:t>
            </a:r>
          </a:p>
          <a:p>
            <a:pPr marL="0" indent="0">
              <a:buNone/>
            </a:pPr>
            <a:endParaRPr lang="en-AU" dirty="0"/>
          </a:p>
          <a:p>
            <a:pPr marL="0" indent="0">
              <a:buNone/>
            </a:pPr>
            <a:r>
              <a:rPr lang="en-AU" sz="1800" dirty="0"/>
              <a:t>See  </a:t>
            </a:r>
            <a:r>
              <a:rPr lang="en-AU" sz="1800" dirty="0">
                <a:hlinkClick r:id="rId2"/>
              </a:rPr>
              <a:t>www.antiaircraft.org.au/about-us/bibliography</a:t>
            </a:r>
            <a:r>
              <a:rPr lang="en-AU" sz="1800" dirty="0"/>
              <a:t> </a:t>
            </a:r>
          </a:p>
        </p:txBody>
      </p:sp>
      <p:pic>
        <p:nvPicPr>
          <p:cNvPr id="1026" name="Picture 2" descr="C:\Users\Anne\AppData\Local\Microsoft\Windows\Temporary Internet Files\Content.Outlook\0H6PE6JP\Gander_2013_cov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8640" y="260648"/>
            <a:ext cx="4293764" cy="643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843674"/>
      </p:ext>
    </p:extLst>
  </p:cSld>
  <p:clrMapOvr>
    <a:masterClrMapping/>
  </p:clrMapOvr>
  <p:transition spd="med" advTm="25000"/>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800" dirty="0"/>
              <a:t>Air Defence Lunch 2012</a:t>
            </a:r>
          </a:p>
        </p:txBody>
      </p:sp>
      <p:sp>
        <p:nvSpPr>
          <p:cNvPr id="3" name="Content Placeholder 2"/>
          <p:cNvSpPr>
            <a:spLocks noGrp="1"/>
          </p:cNvSpPr>
          <p:nvPr>
            <p:ph idx="1"/>
          </p:nvPr>
        </p:nvSpPr>
        <p:spPr/>
        <p:txBody>
          <a:bodyPr/>
          <a:lstStyle/>
          <a:p>
            <a:pPr marL="0" indent="0" algn="ctr">
              <a:buNone/>
            </a:pPr>
            <a:r>
              <a:rPr lang="en-AU" sz="3600" dirty="0"/>
              <a:t>Lt. Prue Connell, Lt. James Easton, John Campbell (8) and Lt. Sam </a:t>
            </a:r>
            <a:r>
              <a:rPr lang="en-AU" sz="3600" dirty="0" err="1"/>
              <a:t>Rynne</a:t>
            </a:r>
            <a:r>
              <a:rPr lang="en-AU" sz="3600" dirty="0"/>
              <a:t>.</a:t>
            </a:r>
            <a:r>
              <a:rPr lang="en-AU" dirty="0"/>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014" y="2774473"/>
            <a:ext cx="9168005"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3996461"/>
      </p:ext>
    </p:extLst>
  </p:cSld>
  <p:clrMapOvr>
    <a:masterClrMapping/>
  </p:clrMapOvr>
  <p:transition spd="med" advTm="20000"/>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8640"/>
            <a:ext cx="8568952" cy="6480720"/>
          </a:xfrm>
        </p:spPr>
        <p:txBody>
          <a:bodyPr>
            <a:normAutofit/>
          </a:bodyPr>
          <a:lstStyle/>
          <a:p>
            <a:pPr marL="0" indent="0">
              <a:buNone/>
            </a:pPr>
            <a:r>
              <a:rPr lang="en-AU" dirty="0"/>
              <a:t>Five serving Air Defence members and four 2nd/3rd veterans, along with President Lynton Rose, Secretary Colin Bragg and Association member Ian Rae, attended a luncheon held at the RACV City Club on 5 May 2012. This provided an opportunity for the serving members and veterans to exchange experiences and discuss changes in air defence weaponry. </a:t>
            </a:r>
          </a:p>
          <a:p>
            <a:pPr marL="0" indent="0">
              <a:buNone/>
            </a:pPr>
            <a:r>
              <a:rPr lang="en-AU" dirty="0"/>
              <a:t>Each of the veterans (John Campbell [8], John Marshall [8], </a:t>
            </a:r>
            <a:r>
              <a:rPr lang="en-AU" dirty="0" err="1"/>
              <a:t>Cec</a:t>
            </a:r>
            <a:r>
              <a:rPr lang="en-AU" dirty="0"/>
              <a:t> Rae [9] and Ian </a:t>
            </a:r>
            <a:r>
              <a:rPr lang="en-AU" dirty="0" err="1"/>
              <a:t>Rutter</a:t>
            </a:r>
            <a:r>
              <a:rPr lang="en-AU" dirty="0"/>
              <a:t> [7]) was presented with a highly polished 40mm </a:t>
            </a:r>
            <a:r>
              <a:rPr lang="en-AU" dirty="0" err="1"/>
              <a:t>Bofors</a:t>
            </a:r>
            <a:r>
              <a:rPr lang="en-AU" dirty="0"/>
              <a:t> shell as a memento of the occasion.</a:t>
            </a:r>
          </a:p>
          <a:p>
            <a:endParaRPr lang="en-AU" dirty="0"/>
          </a:p>
        </p:txBody>
      </p:sp>
    </p:spTree>
    <p:extLst>
      <p:ext uri="{BB962C8B-B14F-4D97-AF65-F5344CB8AC3E}">
        <p14:creationId xmlns:p14="http://schemas.microsoft.com/office/powerpoint/2010/main" val="2852990384"/>
      </p:ext>
    </p:extLst>
  </p:cSld>
  <p:clrMapOvr>
    <a:masterClrMapping/>
  </p:clrMapOvr>
  <p:transition spd="med" advTm="30000"/>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Capt. Michael Squire discusses the defence of Crete with Ian </a:t>
            </a:r>
            <a:r>
              <a:rPr lang="en-AU" dirty="0" err="1"/>
              <a:t>Rutter</a:t>
            </a:r>
            <a:r>
              <a:rPr lang="en-AU" dirty="0"/>
              <a:t> (7). </a:t>
            </a:r>
          </a:p>
        </p:txBody>
      </p:sp>
      <p:sp>
        <p:nvSpPr>
          <p:cNvPr id="3" name="Content Placeholder 2"/>
          <p:cNvSpPr>
            <a:spLocks noGrp="1"/>
          </p:cNvSpPr>
          <p:nvPr>
            <p:ph idx="1"/>
          </p:nvPr>
        </p:nvSpPr>
        <p:spPr/>
        <p:txBody>
          <a:bodyPr/>
          <a:lstStyle/>
          <a:p>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599" y="1676375"/>
            <a:ext cx="7436829" cy="4848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5575660"/>
      </p:ext>
    </p:extLst>
  </p:cSld>
  <p:clrMapOvr>
    <a:masterClrMapping/>
  </p:clrMapOvr>
  <p:transition spd="med" advTm="20000"/>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5865515"/>
          </a:xfrm>
        </p:spPr>
        <p:txBody>
          <a:bodyPr/>
          <a:lstStyle/>
          <a:p>
            <a:pPr marL="0" indent="0" algn="ctr">
              <a:buNone/>
            </a:pPr>
            <a:r>
              <a:rPr lang="en-AU" sz="3600" dirty="0"/>
              <a:t>Lt. Prue Connell with John Marshall (7).</a:t>
            </a:r>
          </a:p>
          <a:p>
            <a:endParaRPr lang="en-AU"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1124744"/>
            <a:ext cx="7169751" cy="5455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479903"/>
      </p:ext>
    </p:extLst>
  </p:cSld>
  <p:clrMapOvr>
    <a:masterClrMapping/>
  </p:clrMapOvr>
  <p:transition spd="med" advTm="20000"/>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Cec</a:t>
            </a:r>
            <a:r>
              <a:rPr lang="en-AU" dirty="0"/>
              <a:t> Rae (9) and Lt. Jimmy Nguyen.</a:t>
            </a:r>
          </a:p>
        </p:txBody>
      </p:sp>
      <p:sp>
        <p:nvSpPr>
          <p:cNvPr id="3" name="Content Placeholder 2"/>
          <p:cNvSpPr>
            <a:spLocks noGrp="1"/>
          </p:cNvSpPr>
          <p:nvPr>
            <p:ph idx="1"/>
          </p:nvPr>
        </p:nvSpPr>
        <p:spPr/>
        <p:txBody>
          <a:bodyPr/>
          <a:lstStyle/>
          <a:p>
            <a:endParaRPr lang="en-A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1596" y="1690688"/>
            <a:ext cx="7562812" cy="4759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7092293"/>
      </p:ext>
    </p:extLst>
  </p:cSld>
  <p:clrMapOvr>
    <a:masterClrMapping/>
  </p:clrMapOvr>
  <p:transition spd="med" advTm="20000"/>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147248" cy="908720"/>
          </a:xfrm>
        </p:spPr>
        <p:txBody>
          <a:bodyPr>
            <a:noAutofit/>
          </a:bodyPr>
          <a:lstStyle/>
          <a:p>
            <a:r>
              <a:rPr lang="en-AU" sz="3200" dirty="0"/>
              <a:t>Air Defence Lunch 2012</a:t>
            </a:r>
            <a:br>
              <a:rPr lang="en-AU" sz="3200" dirty="0"/>
            </a:br>
            <a:endParaRPr lang="en-AU" sz="3200" dirty="0"/>
          </a:p>
        </p:txBody>
      </p:sp>
      <p:sp>
        <p:nvSpPr>
          <p:cNvPr id="3" name="Content Placeholder 2"/>
          <p:cNvSpPr>
            <a:spLocks noGrp="1"/>
          </p:cNvSpPr>
          <p:nvPr>
            <p:ph idx="1"/>
          </p:nvPr>
        </p:nvSpPr>
        <p:spPr>
          <a:xfrm>
            <a:off x="251520" y="5481144"/>
            <a:ext cx="8229600" cy="1324744"/>
          </a:xfrm>
        </p:spPr>
        <p:txBody>
          <a:bodyPr>
            <a:normAutofit/>
          </a:bodyPr>
          <a:lstStyle/>
          <a:p>
            <a:pPr marL="0" indent="0" algn="ctr">
              <a:buNone/>
            </a:pPr>
            <a:r>
              <a:rPr lang="en-AU" sz="2000" b="1" dirty="0"/>
              <a:t>Rear: Association President Lynton Rose, Lt. Sam </a:t>
            </a:r>
            <a:r>
              <a:rPr lang="en-AU" sz="2000" b="1" dirty="0" err="1"/>
              <a:t>Rynne</a:t>
            </a:r>
            <a:r>
              <a:rPr lang="en-AU" sz="2000" b="1" dirty="0"/>
              <a:t>, Lt. James Easton, Lt. Prue Connell, Capt. Mike Squire, Lt. Jimmy Nguyen, Ian Rae (Son of </a:t>
            </a:r>
            <a:r>
              <a:rPr lang="en-AU" sz="2000" b="1" dirty="0" err="1"/>
              <a:t>Cec</a:t>
            </a:r>
            <a:r>
              <a:rPr lang="en-AU" sz="2000" b="1" dirty="0"/>
              <a:t> Rae) and Association Secretary Colin Bragg. </a:t>
            </a:r>
            <a:br>
              <a:rPr lang="en-AU" sz="2000" b="1" dirty="0"/>
            </a:br>
            <a:r>
              <a:rPr lang="en-AU" sz="2000" b="1" dirty="0"/>
              <a:t>Seated: Cec Rae (9), Ian Rutter (7), John Marshall (7) and John Campbell (8).</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9592" y="475064"/>
            <a:ext cx="7560840" cy="505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7365064"/>
      </p:ext>
    </p:extLst>
  </p:cSld>
  <p:clrMapOvr>
    <a:masterClrMapping/>
  </p:clrMapOvr>
  <p:transition spd="med" advTm="20000"/>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2013 AGM and Reunion</a:t>
            </a:r>
          </a:p>
        </p:txBody>
      </p:sp>
      <p:sp>
        <p:nvSpPr>
          <p:cNvPr id="3" name="Content Placeholder 2"/>
          <p:cNvSpPr>
            <a:spLocks noGrp="1"/>
          </p:cNvSpPr>
          <p:nvPr>
            <p:ph idx="1"/>
          </p:nvPr>
        </p:nvSpPr>
        <p:spPr/>
        <p:txBody>
          <a:bodyPr/>
          <a:lstStyle/>
          <a:p>
            <a:endParaRPr lang="en-AU" dirty="0"/>
          </a:p>
        </p:txBody>
      </p:sp>
      <p:pic>
        <p:nvPicPr>
          <p:cNvPr id="2050" name="Picture 2" descr="F:\ANZAC Reunion 2013 photos\30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1600" y="1381078"/>
            <a:ext cx="7331845" cy="549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369890"/>
      </p:ext>
    </p:extLst>
  </p:cSld>
  <p:clrMapOvr>
    <a:masterClrMapping/>
  </p:clrMapOvr>
  <p:transition spd="med" advTm="25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600" dirty="0"/>
              <a:t>Some of 8</a:t>
            </a:r>
            <a:r>
              <a:rPr lang="en-AU" sz="3600" baseline="30000" dirty="0"/>
              <a:t>th</a:t>
            </a:r>
            <a:r>
              <a:rPr lang="en-AU" sz="3600" dirty="0"/>
              <a:t> Battery  Werribee 1940</a:t>
            </a:r>
          </a:p>
        </p:txBody>
      </p:sp>
      <p:pic>
        <p:nvPicPr>
          <p:cNvPr id="4" name="Content Placeholder 3" descr="B_Troop_8_Battery.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02019" y="1600200"/>
            <a:ext cx="6539961" cy="4525963"/>
          </a:xfrm>
        </p:spPr>
      </p:pic>
    </p:spTree>
  </p:cSld>
  <p:clrMapOvr>
    <a:masterClrMapping/>
  </p:clrMapOvr>
  <p:transition spd="med" advClick="0" advTm="20000"/>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2019 Anzac Day March&#10;">
            <a:extLst>
              <a:ext uri="{FF2B5EF4-FFF2-40B4-BE49-F238E27FC236}">
                <a16:creationId xmlns:a16="http://schemas.microsoft.com/office/drawing/2014/main" id="{927BCAF9-1928-9A6A-BFA7-857B5ED018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509" r="513"/>
          <a:stretch/>
        </p:blipFill>
        <p:spPr>
          <a:xfrm>
            <a:off x="15" y="857574"/>
            <a:ext cx="6086460" cy="4806233"/>
          </a:xfrm>
          <a:prstGeom prst="rect">
            <a:avLst/>
          </a:prstGeom>
        </p:spPr>
      </p:pic>
      <p:sp>
        <p:nvSpPr>
          <p:cNvPr id="9" name="Content Placeholder 8">
            <a:extLst>
              <a:ext uri="{FF2B5EF4-FFF2-40B4-BE49-F238E27FC236}">
                <a16:creationId xmlns:a16="http://schemas.microsoft.com/office/drawing/2014/main" id="{6A8EB6BB-E7AC-4713-87B3-6DFEE114CF7E}"/>
              </a:ext>
            </a:extLst>
          </p:cNvPr>
          <p:cNvSpPr>
            <a:spLocks noGrp="1"/>
          </p:cNvSpPr>
          <p:nvPr>
            <p:ph idx="1"/>
          </p:nvPr>
        </p:nvSpPr>
        <p:spPr>
          <a:xfrm>
            <a:off x="6482395" y="1327513"/>
            <a:ext cx="2207110" cy="3998743"/>
          </a:xfrm>
        </p:spPr>
        <p:txBody>
          <a:bodyPr>
            <a:normAutofit fontScale="92500" lnSpcReduction="20000"/>
          </a:bodyPr>
          <a:lstStyle/>
          <a:p>
            <a:pPr marL="0" indent="0" algn="ctr">
              <a:buNone/>
            </a:pPr>
            <a:r>
              <a:rPr lang="en-US" sz="2700" dirty="0">
                <a:solidFill>
                  <a:schemeClr val="accent1">
                    <a:lumMod val="50000"/>
                  </a:schemeClr>
                </a:solidFill>
              </a:rPr>
              <a:t>2019 </a:t>
            </a:r>
          </a:p>
          <a:p>
            <a:pPr marL="0" indent="0" algn="ctr">
              <a:buNone/>
            </a:pPr>
            <a:r>
              <a:rPr lang="en-US" sz="2700" dirty="0">
                <a:solidFill>
                  <a:schemeClr val="accent1">
                    <a:lumMod val="50000"/>
                  </a:schemeClr>
                </a:solidFill>
              </a:rPr>
              <a:t>Anzac Day March</a:t>
            </a:r>
          </a:p>
          <a:p>
            <a:pPr marL="0" indent="0" algn="ctr">
              <a:buNone/>
            </a:pPr>
            <a:r>
              <a:rPr lang="en-US" sz="2700" dirty="0">
                <a:solidFill>
                  <a:schemeClr val="accent1">
                    <a:lumMod val="50000"/>
                  </a:schemeClr>
                </a:solidFill>
              </a:rPr>
              <a:t>Melbourne</a:t>
            </a:r>
          </a:p>
          <a:p>
            <a:pPr marL="0" indent="0" algn="ctr">
              <a:buNone/>
            </a:pPr>
            <a:endParaRPr lang="en-US" sz="2700" dirty="0">
              <a:solidFill>
                <a:schemeClr val="accent1">
                  <a:lumMod val="50000"/>
                </a:schemeClr>
              </a:solidFill>
            </a:endParaRPr>
          </a:p>
          <a:p>
            <a:pPr marL="0" indent="0" algn="ctr">
              <a:buNone/>
            </a:pPr>
            <a:r>
              <a:rPr lang="en-US" sz="2700" dirty="0">
                <a:solidFill>
                  <a:schemeClr val="accent1">
                    <a:lumMod val="50000"/>
                  </a:schemeClr>
                </a:solidFill>
              </a:rPr>
              <a:t>Members of the 2/3</a:t>
            </a:r>
            <a:r>
              <a:rPr lang="en-US" sz="2700" baseline="30000" dirty="0">
                <a:solidFill>
                  <a:schemeClr val="accent1">
                    <a:lumMod val="50000"/>
                  </a:schemeClr>
                </a:solidFill>
              </a:rPr>
              <a:t>rd</a:t>
            </a:r>
            <a:r>
              <a:rPr lang="en-US" sz="2700" dirty="0">
                <a:solidFill>
                  <a:schemeClr val="accent1">
                    <a:lumMod val="50000"/>
                  </a:schemeClr>
                </a:solidFill>
              </a:rPr>
              <a:t> Australian Light Anti-Aircraft Regiment Association Inc.</a:t>
            </a:r>
          </a:p>
        </p:txBody>
      </p:sp>
    </p:spTree>
    <p:extLst>
      <p:ext uri="{BB962C8B-B14F-4D97-AF65-F5344CB8AC3E}">
        <p14:creationId xmlns:p14="http://schemas.microsoft.com/office/powerpoint/2010/main" val="208149692"/>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marching in the street&#10;&#10;Description automatically generated with low confidence">
            <a:extLst>
              <a:ext uri="{FF2B5EF4-FFF2-40B4-BE49-F238E27FC236}">
                <a16:creationId xmlns:a16="http://schemas.microsoft.com/office/drawing/2014/main" id="{44C2ECDC-9F7D-33C3-3066-334974553C0D}"/>
              </a:ext>
            </a:extLst>
          </p:cNvPr>
          <p:cNvPicPr>
            <a:picLocks noChangeAspect="1"/>
          </p:cNvPicPr>
          <p:nvPr/>
        </p:nvPicPr>
        <p:blipFill rotWithShape="1">
          <a:blip r:embed="rId2"/>
          <a:srcRect l="5022"/>
          <a:stretch/>
        </p:blipFill>
        <p:spPr>
          <a:xfrm>
            <a:off x="15" y="857574"/>
            <a:ext cx="6086460" cy="4806233"/>
          </a:xfrm>
          <a:prstGeom prst="rect">
            <a:avLst/>
          </a:prstGeom>
        </p:spPr>
      </p:pic>
      <p:sp>
        <p:nvSpPr>
          <p:cNvPr id="9" name="Content Placeholder 8">
            <a:extLst>
              <a:ext uri="{FF2B5EF4-FFF2-40B4-BE49-F238E27FC236}">
                <a16:creationId xmlns:a16="http://schemas.microsoft.com/office/drawing/2014/main" id="{B097BA15-6397-7991-0176-0F847FDEDE0A}"/>
              </a:ext>
            </a:extLst>
          </p:cNvPr>
          <p:cNvSpPr>
            <a:spLocks noGrp="1"/>
          </p:cNvSpPr>
          <p:nvPr>
            <p:ph idx="1"/>
          </p:nvPr>
        </p:nvSpPr>
        <p:spPr>
          <a:xfrm>
            <a:off x="6482395" y="1495754"/>
            <a:ext cx="2207110" cy="3830501"/>
          </a:xfrm>
        </p:spPr>
        <p:txBody>
          <a:bodyPr>
            <a:normAutofit lnSpcReduction="10000"/>
          </a:bodyPr>
          <a:lstStyle/>
          <a:p>
            <a:pPr marL="0" indent="0" algn="ctr">
              <a:buNone/>
            </a:pPr>
            <a:r>
              <a:rPr lang="en-AU" sz="24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John Campbell attending the 2021 ANZAC Day March at Mentone along with sons Peter and Ian and with the 2/3</a:t>
            </a:r>
            <a:r>
              <a:rPr lang="en-AU" sz="2400" baseline="300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rd</a:t>
            </a:r>
            <a:r>
              <a:rPr lang="en-AU" sz="24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 ALAA Regiment Association banner.</a:t>
            </a:r>
          </a:p>
          <a:p>
            <a:endParaRPr lang="en-US" sz="1500" dirty="0"/>
          </a:p>
        </p:txBody>
      </p:sp>
    </p:spTree>
    <p:extLst>
      <p:ext uri="{BB962C8B-B14F-4D97-AF65-F5344CB8AC3E}">
        <p14:creationId xmlns:p14="http://schemas.microsoft.com/office/powerpoint/2010/main" val="3240122986"/>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tree, road, outdoor&#10;&#10;Description automatically generated">
            <a:extLst>
              <a:ext uri="{FF2B5EF4-FFF2-40B4-BE49-F238E27FC236}">
                <a16:creationId xmlns:a16="http://schemas.microsoft.com/office/drawing/2014/main" id="{A0697FA9-0302-D639-4596-DB900BF7C58A}"/>
              </a:ext>
            </a:extLst>
          </p:cNvPr>
          <p:cNvPicPr>
            <a:picLocks noGrp="1" noChangeAspect="1"/>
          </p:cNvPicPr>
          <p:nvPr>
            <p:ph idx="1"/>
          </p:nvPr>
        </p:nvPicPr>
        <p:blipFill rotWithShape="1">
          <a:blip r:embed="rId2"/>
          <a:srcRect t="13705" b="16025"/>
          <a:stretch/>
        </p:blipFill>
        <p:spPr>
          <a:xfrm>
            <a:off x="-783349" y="692696"/>
            <a:ext cx="9974031" cy="5256584"/>
          </a:xfrm>
          <a:prstGeom prst="rect">
            <a:avLst/>
          </a:prstGeom>
        </p:spPr>
      </p:pic>
    </p:spTree>
    <p:extLst>
      <p:ext uri="{BB962C8B-B14F-4D97-AF65-F5344CB8AC3E}">
        <p14:creationId xmlns:p14="http://schemas.microsoft.com/office/powerpoint/2010/main" val="1106091271"/>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tanding outside&#10;&#10;Description automatically generated with low confidence">
            <a:extLst>
              <a:ext uri="{FF2B5EF4-FFF2-40B4-BE49-F238E27FC236}">
                <a16:creationId xmlns:a16="http://schemas.microsoft.com/office/drawing/2014/main" id="{E75304AB-DCCB-12A7-8BAE-E2A7C14C35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6824" r="1942" b="-1"/>
          <a:stretch/>
        </p:blipFill>
        <p:spPr>
          <a:xfrm>
            <a:off x="15" y="857574"/>
            <a:ext cx="6086460" cy="4806233"/>
          </a:xfrm>
          <a:prstGeom prst="rect">
            <a:avLst/>
          </a:prstGeom>
        </p:spPr>
      </p:pic>
      <p:sp>
        <p:nvSpPr>
          <p:cNvPr id="9" name="Content Placeholder 8">
            <a:extLst>
              <a:ext uri="{FF2B5EF4-FFF2-40B4-BE49-F238E27FC236}">
                <a16:creationId xmlns:a16="http://schemas.microsoft.com/office/drawing/2014/main" id="{C39AE1BA-E548-C5D5-08F5-BEC474471F78}"/>
              </a:ext>
            </a:extLst>
          </p:cNvPr>
          <p:cNvSpPr>
            <a:spLocks noGrp="1"/>
          </p:cNvSpPr>
          <p:nvPr>
            <p:ph idx="1"/>
          </p:nvPr>
        </p:nvSpPr>
        <p:spPr>
          <a:xfrm>
            <a:off x="6482395" y="1209948"/>
            <a:ext cx="2207110" cy="4116308"/>
          </a:xfrm>
        </p:spPr>
        <p:txBody>
          <a:bodyPr>
            <a:noAutofit/>
          </a:bodyPr>
          <a:lstStyle/>
          <a:p>
            <a:pPr marL="0" indent="0" algn="ctr">
              <a:buNone/>
            </a:pPr>
            <a:r>
              <a:rPr lang="en-US" sz="2400" dirty="0">
                <a:solidFill>
                  <a:schemeClr val="accent1">
                    <a:lumMod val="50000"/>
                  </a:schemeClr>
                </a:solidFill>
              </a:rPr>
              <a:t>2022 </a:t>
            </a:r>
          </a:p>
          <a:p>
            <a:pPr marL="0" indent="0" algn="ctr">
              <a:buNone/>
            </a:pPr>
            <a:r>
              <a:rPr lang="en-US" sz="2400" dirty="0">
                <a:solidFill>
                  <a:schemeClr val="accent1">
                    <a:lumMod val="50000"/>
                  </a:schemeClr>
                </a:solidFill>
              </a:rPr>
              <a:t>Anzac Day March</a:t>
            </a:r>
          </a:p>
          <a:p>
            <a:pPr marL="0" indent="0" algn="ctr">
              <a:buNone/>
            </a:pPr>
            <a:r>
              <a:rPr lang="en-US" sz="2400" dirty="0">
                <a:solidFill>
                  <a:schemeClr val="accent1">
                    <a:lumMod val="50000"/>
                  </a:schemeClr>
                </a:solidFill>
              </a:rPr>
              <a:t>Melbourne</a:t>
            </a:r>
          </a:p>
          <a:p>
            <a:pPr marL="0" indent="0" algn="ctr">
              <a:buNone/>
            </a:pPr>
            <a:endParaRPr lang="en-US" sz="2400" dirty="0">
              <a:solidFill>
                <a:schemeClr val="accent1">
                  <a:lumMod val="50000"/>
                </a:schemeClr>
              </a:solidFill>
            </a:endParaRPr>
          </a:p>
          <a:p>
            <a:pPr marL="0" indent="0" algn="ctr">
              <a:buNone/>
            </a:pPr>
            <a:r>
              <a:rPr lang="en-US" sz="2400" dirty="0">
                <a:solidFill>
                  <a:schemeClr val="accent1">
                    <a:lumMod val="50000"/>
                  </a:schemeClr>
                </a:solidFill>
              </a:rPr>
              <a:t>Members of the 2/3</a:t>
            </a:r>
            <a:r>
              <a:rPr lang="en-US" sz="2400" baseline="30000" dirty="0">
                <a:solidFill>
                  <a:schemeClr val="accent1">
                    <a:lumMod val="50000"/>
                  </a:schemeClr>
                </a:solidFill>
              </a:rPr>
              <a:t>rd</a:t>
            </a:r>
            <a:r>
              <a:rPr lang="en-US" sz="2400" dirty="0">
                <a:solidFill>
                  <a:schemeClr val="accent1">
                    <a:lumMod val="50000"/>
                  </a:schemeClr>
                </a:solidFill>
              </a:rPr>
              <a:t> Australian Light Anti-Aircraft Regiment Association Inc</a:t>
            </a:r>
            <a:endParaRPr lang="en-US" sz="2400" dirty="0"/>
          </a:p>
        </p:txBody>
      </p:sp>
    </p:spTree>
    <p:extLst>
      <p:ext uri="{BB962C8B-B14F-4D97-AF65-F5344CB8AC3E}">
        <p14:creationId xmlns:p14="http://schemas.microsoft.com/office/powerpoint/2010/main" val="118346182"/>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AE4CC-E78C-4011-A921-E00F7960D294}"/>
              </a:ext>
            </a:extLst>
          </p:cNvPr>
          <p:cNvSpPr>
            <a:spLocks noGrp="1"/>
          </p:cNvSpPr>
          <p:nvPr>
            <p:ph type="title"/>
          </p:nvPr>
        </p:nvSpPr>
        <p:spPr>
          <a:xfrm>
            <a:off x="6482395" y="1533253"/>
            <a:ext cx="2318705" cy="3801292"/>
          </a:xfrm>
        </p:spPr>
        <p:txBody>
          <a:bodyPr anchor="b">
            <a:normAutofit fontScale="90000"/>
          </a:bodyPr>
          <a:lstStyle/>
          <a:p>
            <a:r>
              <a:rPr lang="en-US" sz="3000" dirty="0">
                <a:solidFill>
                  <a:schemeClr val="accent1">
                    <a:lumMod val="50000"/>
                  </a:schemeClr>
                </a:solidFill>
              </a:rPr>
              <a:t>2022 </a:t>
            </a:r>
            <a:br>
              <a:rPr lang="en-US" sz="3000" dirty="0">
                <a:solidFill>
                  <a:schemeClr val="accent1">
                    <a:lumMod val="50000"/>
                  </a:schemeClr>
                </a:solidFill>
              </a:rPr>
            </a:br>
            <a:r>
              <a:rPr lang="en-US" sz="3000" dirty="0">
                <a:solidFill>
                  <a:schemeClr val="accent1">
                    <a:lumMod val="50000"/>
                  </a:schemeClr>
                </a:solidFill>
              </a:rPr>
              <a:t>Anzac Day March</a:t>
            </a:r>
            <a:br>
              <a:rPr lang="en-US" sz="3000" dirty="0">
                <a:solidFill>
                  <a:schemeClr val="accent1">
                    <a:lumMod val="50000"/>
                  </a:schemeClr>
                </a:solidFill>
              </a:rPr>
            </a:br>
            <a:r>
              <a:rPr lang="en-US" sz="3000" dirty="0">
                <a:solidFill>
                  <a:schemeClr val="accent1">
                    <a:lumMod val="50000"/>
                  </a:schemeClr>
                </a:solidFill>
              </a:rPr>
              <a:t>Melbourne</a:t>
            </a:r>
            <a:br>
              <a:rPr lang="en-US" sz="3000" dirty="0">
                <a:solidFill>
                  <a:schemeClr val="accent1">
                    <a:lumMod val="50000"/>
                  </a:schemeClr>
                </a:solidFill>
              </a:rPr>
            </a:br>
            <a:br>
              <a:rPr lang="en-US" sz="3000" dirty="0">
                <a:solidFill>
                  <a:schemeClr val="accent1">
                    <a:lumMod val="50000"/>
                  </a:schemeClr>
                </a:solidFill>
              </a:rPr>
            </a:br>
            <a:r>
              <a:rPr lang="en-US" sz="3000" dirty="0">
                <a:solidFill>
                  <a:schemeClr val="accent1">
                    <a:lumMod val="50000"/>
                  </a:schemeClr>
                </a:solidFill>
              </a:rPr>
              <a:t>Members of the 2/3</a:t>
            </a:r>
            <a:r>
              <a:rPr lang="en-US" sz="3000" baseline="30000" dirty="0">
                <a:solidFill>
                  <a:schemeClr val="accent1">
                    <a:lumMod val="50000"/>
                  </a:schemeClr>
                </a:solidFill>
              </a:rPr>
              <a:t>rd</a:t>
            </a:r>
            <a:r>
              <a:rPr lang="en-US" sz="3000" dirty="0">
                <a:solidFill>
                  <a:schemeClr val="accent1">
                    <a:lumMod val="50000"/>
                  </a:schemeClr>
                </a:solidFill>
              </a:rPr>
              <a:t> Australian Light Anti-Aircraft Regiment Association Inc</a:t>
            </a:r>
            <a:endParaRPr lang="en-US" sz="3000" dirty="0"/>
          </a:p>
        </p:txBody>
      </p:sp>
      <p:pic>
        <p:nvPicPr>
          <p:cNvPr id="5" name="Content Placeholder 4" descr="A group of people marching with banners&#10;&#10;Description automatically generated with medium confidence">
            <a:extLst>
              <a:ext uri="{FF2B5EF4-FFF2-40B4-BE49-F238E27FC236}">
                <a16:creationId xmlns:a16="http://schemas.microsoft.com/office/drawing/2014/main" id="{E896B500-8D19-514E-C032-12E2864B2F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439" r="1583"/>
          <a:stretch/>
        </p:blipFill>
        <p:spPr>
          <a:xfrm>
            <a:off x="15" y="857574"/>
            <a:ext cx="6086460" cy="4806233"/>
          </a:xfrm>
          <a:prstGeom prst="rect">
            <a:avLst/>
          </a:prstGeom>
        </p:spPr>
      </p:pic>
    </p:spTree>
    <p:extLst>
      <p:ext uri="{BB962C8B-B14F-4D97-AF65-F5344CB8AC3E}">
        <p14:creationId xmlns:p14="http://schemas.microsoft.com/office/powerpoint/2010/main" val="3420354702"/>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81DAB-112E-F47B-158B-16FAAC8C4476}"/>
              </a:ext>
            </a:extLst>
          </p:cNvPr>
          <p:cNvSpPr>
            <a:spLocks noGrp="1"/>
          </p:cNvSpPr>
          <p:nvPr>
            <p:ph type="title"/>
          </p:nvPr>
        </p:nvSpPr>
        <p:spPr>
          <a:xfrm>
            <a:off x="451200" y="2593472"/>
            <a:ext cx="2855390" cy="1671056"/>
          </a:xfrm>
        </p:spPr>
        <p:txBody>
          <a:bodyPr>
            <a:normAutofit fontScale="90000"/>
          </a:bodyPr>
          <a:lstStyle/>
          <a:p>
            <a:r>
              <a:rPr lang="en-US" sz="3000" dirty="0">
                <a:solidFill>
                  <a:schemeClr val="accent1">
                    <a:lumMod val="50000"/>
                  </a:schemeClr>
                </a:solidFill>
              </a:rPr>
              <a:t>2022 </a:t>
            </a:r>
            <a:br>
              <a:rPr lang="en-US" sz="3000" dirty="0">
                <a:solidFill>
                  <a:schemeClr val="accent1">
                    <a:lumMod val="50000"/>
                  </a:schemeClr>
                </a:solidFill>
              </a:rPr>
            </a:br>
            <a:r>
              <a:rPr lang="en-US" sz="3000" dirty="0">
                <a:solidFill>
                  <a:schemeClr val="accent1">
                    <a:lumMod val="50000"/>
                  </a:schemeClr>
                </a:solidFill>
              </a:rPr>
              <a:t>Anzac Day March</a:t>
            </a:r>
            <a:br>
              <a:rPr lang="en-US" sz="3000" dirty="0">
                <a:solidFill>
                  <a:schemeClr val="accent1">
                    <a:lumMod val="50000"/>
                  </a:schemeClr>
                </a:solidFill>
              </a:rPr>
            </a:br>
            <a:r>
              <a:rPr lang="en-US" sz="3000" dirty="0">
                <a:solidFill>
                  <a:schemeClr val="accent1">
                    <a:lumMod val="50000"/>
                  </a:schemeClr>
                </a:solidFill>
              </a:rPr>
              <a:t>Melbourne</a:t>
            </a:r>
            <a:br>
              <a:rPr lang="en-US" sz="3000" dirty="0">
                <a:solidFill>
                  <a:schemeClr val="accent1">
                    <a:lumMod val="50000"/>
                  </a:schemeClr>
                </a:solidFill>
              </a:rPr>
            </a:br>
            <a:br>
              <a:rPr lang="en-US" sz="3000" dirty="0">
                <a:solidFill>
                  <a:schemeClr val="accent1">
                    <a:lumMod val="50000"/>
                  </a:schemeClr>
                </a:solidFill>
              </a:rPr>
            </a:br>
            <a:r>
              <a:rPr lang="en-US" sz="3000" dirty="0">
                <a:solidFill>
                  <a:schemeClr val="accent1">
                    <a:lumMod val="50000"/>
                  </a:schemeClr>
                </a:solidFill>
              </a:rPr>
              <a:t>2/3</a:t>
            </a:r>
            <a:r>
              <a:rPr lang="en-US" sz="3000" baseline="30000" dirty="0">
                <a:solidFill>
                  <a:schemeClr val="accent1">
                    <a:lumMod val="50000"/>
                  </a:schemeClr>
                </a:solidFill>
              </a:rPr>
              <a:t>rd</a:t>
            </a:r>
            <a:r>
              <a:rPr lang="en-US" sz="3000" dirty="0">
                <a:solidFill>
                  <a:schemeClr val="accent1">
                    <a:lumMod val="50000"/>
                  </a:schemeClr>
                </a:solidFill>
              </a:rPr>
              <a:t> ALAA Regiment banner approaching the Shrine of Remembrance</a:t>
            </a:r>
            <a:br>
              <a:rPr lang="en-US" sz="3000" dirty="0">
                <a:solidFill>
                  <a:schemeClr val="accent1">
                    <a:lumMod val="50000"/>
                  </a:schemeClr>
                </a:solidFill>
              </a:rPr>
            </a:br>
            <a:br>
              <a:rPr lang="en-US" sz="3000" dirty="0">
                <a:solidFill>
                  <a:schemeClr val="accent1">
                    <a:lumMod val="50000"/>
                  </a:schemeClr>
                </a:solidFill>
              </a:rPr>
            </a:br>
            <a:r>
              <a:rPr lang="en-US" sz="3000" dirty="0">
                <a:solidFill>
                  <a:schemeClr val="accent1">
                    <a:lumMod val="50000"/>
                  </a:schemeClr>
                </a:solidFill>
              </a:rPr>
              <a:t>As seen on TV!</a:t>
            </a:r>
            <a:br>
              <a:rPr lang="en-US" sz="3000" dirty="0">
                <a:solidFill>
                  <a:schemeClr val="accent1">
                    <a:lumMod val="50000"/>
                  </a:schemeClr>
                </a:solidFill>
              </a:rPr>
            </a:br>
            <a:br>
              <a:rPr lang="en-US" sz="3000" dirty="0">
                <a:solidFill>
                  <a:schemeClr val="accent1">
                    <a:lumMod val="50000"/>
                  </a:schemeClr>
                </a:solidFill>
              </a:rPr>
            </a:br>
            <a:r>
              <a:rPr lang="en-US" sz="1350" dirty="0">
                <a:solidFill>
                  <a:schemeClr val="accent1">
                    <a:lumMod val="50000"/>
                  </a:schemeClr>
                </a:solidFill>
              </a:rPr>
              <a:t>Photo courtesy the </a:t>
            </a:r>
            <a:r>
              <a:rPr lang="en-US" sz="1350" dirty="0" err="1">
                <a:solidFill>
                  <a:schemeClr val="accent1">
                    <a:lumMod val="50000"/>
                  </a:schemeClr>
                </a:solidFill>
              </a:rPr>
              <a:t>Prideaux</a:t>
            </a:r>
            <a:r>
              <a:rPr lang="en-US" sz="1350" dirty="0">
                <a:solidFill>
                  <a:schemeClr val="accent1">
                    <a:lumMod val="50000"/>
                  </a:schemeClr>
                </a:solidFill>
              </a:rPr>
              <a:t> family</a:t>
            </a:r>
            <a:br>
              <a:rPr lang="en-US" sz="3000" dirty="0">
                <a:solidFill>
                  <a:schemeClr val="accent1">
                    <a:lumMod val="50000"/>
                  </a:schemeClr>
                </a:solidFill>
              </a:rPr>
            </a:br>
            <a:endParaRPr lang="en-US" sz="3000" dirty="0"/>
          </a:p>
        </p:txBody>
      </p:sp>
      <p:pic>
        <p:nvPicPr>
          <p:cNvPr id="5" name="Content Placeholder 4" descr="A picture containing text, display, electronics, indoor&#10;&#10;Description automatically generated">
            <a:extLst>
              <a:ext uri="{FF2B5EF4-FFF2-40B4-BE49-F238E27FC236}">
                <a16:creationId xmlns:a16="http://schemas.microsoft.com/office/drawing/2014/main" id="{4F73F37A-4BB2-615F-2F05-F705A7DF16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498" r="11962"/>
          <a:stretch/>
        </p:blipFill>
        <p:spPr>
          <a:xfrm>
            <a:off x="3757790" y="857257"/>
            <a:ext cx="5386210" cy="5143493"/>
          </a:xfrm>
          <a:prstGeom prst="rect">
            <a:avLst/>
          </a:prstGeom>
          <a:effectLst/>
        </p:spPr>
      </p:pic>
    </p:spTree>
    <p:extLst>
      <p:ext uri="{BB962C8B-B14F-4D97-AF65-F5344CB8AC3E}">
        <p14:creationId xmlns:p14="http://schemas.microsoft.com/office/powerpoint/2010/main" val="4083277534"/>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FFF7F-03F0-3B79-6992-E97E1158204D}"/>
              </a:ext>
            </a:extLst>
          </p:cNvPr>
          <p:cNvSpPr>
            <a:spLocks noGrp="1"/>
          </p:cNvSpPr>
          <p:nvPr>
            <p:ph type="title"/>
          </p:nvPr>
        </p:nvSpPr>
        <p:spPr>
          <a:xfrm>
            <a:off x="6279968" y="3502478"/>
            <a:ext cx="2431325" cy="190331"/>
          </a:xfrm>
        </p:spPr>
        <p:txBody>
          <a:bodyPr>
            <a:normAutofit fontScale="90000"/>
          </a:bodyPr>
          <a:lstStyle/>
          <a:p>
            <a:pPr algn="ctr"/>
            <a:r>
              <a:rPr lang="en-GB" sz="2700" dirty="0">
                <a:solidFill>
                  <a:schemeClr val="accent1">
                    <a:lumMod val="50000"/>
                  </a:schemeClr>
                </a:solidFill>
                <a:latin typeface="+mn-lt"/>
                <a:ea typeface="Calibri" panose="020F0502020204030204" pitchFamily="34" charset="0"/>
                <a:cs typeface="Calibri" panose="020F0502020204030204" pitchFamily="34" charset="0"/>
              </a:rPr>
              <a:t>Members visiting the Regiment’s memorial tree and plaque in the Shrine lawns. </a:t>
            </a:r>
            <a:br>
              <a:rPr lang="en-AU" sz="135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5" name="Content Placeholder 4" descr="A group of people standing in a park&#10;&#10;Description automatically generated with medium confidence">
            <a:extLst>
              <a:ext uri="{FF2B5EF4-FFF2-40B4-BE49-F238E27FC236}">
                <a16:creationId xmlns:a16="http://schemas.microsoft.com/office/drawing/2014/main" id="{B1172E69-5B75-8376-0029-B859EEFA98C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634" y="1327513"/>
            <a:ext cx="6041392" cy="4124597"/>
          </a:xfrm>
        </p:spPr>
      </p:pic>
    </p:spTree>
    <p:extLst>
      <p:ext uri="{BB962C8B-B14F-4D97-AF65-F5344CB8AC3E}">
        <p14:creationId xmlns:p14="http://schemas.microsoft.com/office/powerpoint/2010/main" val="2299031495"/>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D4515-A282-0F7A-D7B2-DC3D5AF34E29}"/>
              </a:ext>
            </a:extLst>
          </p:cNvPr>
          <p:cNvSpPr>
            <a:spLocks noGrp="1"/>
          </p:cNvSpPr>
          <p:nvPr>
            <p:ph type="title"/>
          </p:nvPr>
        </p:nvSpPr>
        <p:spPr>
          <a:xfrm>
            <a:off x="323528" y="1412205"/>
            <a:ext cx="3680649" cy="4033589"/>
          </a:xfrm>
        </p:spPr>
        <p:txBody>
          <a:bodyPr vert="horz" lIns="68580" tIns="34290" rIns="68580" bIns="34290" rtlCol="0" anchor="t">
            <a:normAutofit fontScale="90000"/>
          </a:bodyPr>
          <a:lstStyle/>
          <a:p>
            <a:pPr algn="ctr"/>
            <a:r>
              <a:rPr lang="en-GB" sz="3600" dirty="0">
                <a:latin typeface="+mn-lt"/>
                <a:ea typeface="Calibri" panose="020F0502020204030204" pitchFamily="34" charset="0"/>
              </a:rPr>
              <a:t>This memorial Quercus </a:t>
            </a:r>
            <a:r>
              <a:rPr lang="en-GB" sz="3600" dirty="0" err="1">
                <a:latin typeface="+mn-lt"/>
                <a:ea typeface="Calibri" panose="020F0502020204030204" pitchFamily="34" charset="0"/>
              </a:rPr>
              <a:t>acutissima</a:t>
            </a:r>
            <a:r>
              <a:rPr lang="en-GB" sz="3600" dirty="0">
                <a:latin typeface="+mn-lt"/>
                <a:ea typeface="Calibri" panose="020F0502020204030204" pitchFamily="34" charset="0"/>
              </a:rPr>
              <a:t> (Japanese Chestnut Oak)</a:t>
            </a:r>
            <a:r>
              <a:rPr lang="en-AU" sz="3600" dirty="0">
                <a:latin typeface="+mn-lt"/>
              </a:rPr>
              <a:t> </a:t>
            </a:r>
            <a:r>
              <a:rPr lang="en-GB" sz="3600" dirty="0">
                <a:latin typeface="+mn-lt"/>
                <a:ea typeface="Calibri" panose="020F0502020204030204" pitchFamily="34" charset="0"/>
                <a:cs typeface="Calibri" panose="020F0502020204030204" pitchFamily="34" charset="0"/>
              </a:rPr>
              <a:t>replaced the original Simon Poplar that was removed some years ago.</a:t>
            </a:r>
            <a:r>
              <a:rPr lang="en-GB" sz="3600" dirty="0">
                <a:latin typeface="+mn-lt"/>
                <a:ea typeface="Calibri" panose="020F0502020204030204" pitchFamily="34" charset="0"/>
              </a:rPr>
              <a:t> </a:t>
            </a:r>
            <a:br>
              <a:rPr lang="en-AU" sz="3000" dirty="0">
                <a:solidFill>
                  <a:schemeClr val="accent1">
                    <a:lumMod val="50000"/>
                  </a:schemeClr>
                </a:solidFill>
                <a:latin typeface="+mn-lt"/>
                <a:ea typeface="Calibri" panose="020F0502020204030204" pitchFamily="34" charset="0"/>
                <a:cs typeface="Times New Roman" panose="02020603050405020304" pitchFamily="18" charset="0"/>
              </a:rPr>
            </a:br>
            <a:endParaRPr lang="en-US" sz="3000" dirty="0">
              <a:solidFill>
                <a:srgbClr val="FFFFFF"/>
              </a:solidFill>
            </a:endParaRPr>
          </a:p>
        </p:txBody>
      </p:sp>
      <p:pic>
        <p:nvPicPr>
          <p:cNvPr id="5" name="Content Placeholder 4" descr="A tree in a field&#10;&#10;Description automatically generated with low confidence">
            <a:extLst>
              <a:ext uri="{FF2B5EF4-FFF2-40B4-BE49-F238E27FC236}">
                <a16:creationId xmlns:a16="http://schemas.microsoft.com/office/drawing/2014/main" id="{B69BDF0A-9983-5CE0-E367-F63F81AE735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918166" y="1053407"/>
            <a:ext cx="2672543" cy="4751187"/>
          </a:xfrm>
          <a:prstGeom prst="rect">
            <a:avLst/>
          </a:prstGeom>
        </p:spPr>
      </p:pic>
    </p:spTree>
    <p:extLst>
      <p:ext uri="{BB962C8B-B14F-4D97-AF65-F5344CB8AC3E}">
        <p14:creationId xmlns:p14="http://schemas.microsoft.com/office/powerpoint/2010/main" val="147791992"/>
      </p:ext>
    </p:extLst>
  </p:cSld>
  <p:clrMapOvr>
    <a:masterClrMapping/>
  </p:clrMapOvr>
  <mc:AlternateContent xmlns:mc="http://schemas.openxmlformats.org/markup-compatibility/2006" xmlns:p14="http://schemas.microsoft.com/office/powerpoint/2010/main">
    <mc:Choice Requires="p14">
      <p:transition spd="slow" p14:dur="3000" advTm="10000">
        <p:fade/>
      </p:transition>
    </mc:Choice>
    <mc:Fallback xmlns="">
      <p:transition spd="slow" advTm="10000">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C236B23-B86F-295B-0642-CD2D61B802A9}"/>
              </a:ext>
            </a:extLst>
          </p:cNvPr>
          <p:cNvPicPr>
            <a:picLocks noChangeAspect="1"/>
          </p:cNvPicPr>
          <p:nvPr/>
        </p:nvPicPr>
        <p:blipFill rotWithShape="1">
          <a:blip r:embed="rId2"/>
          <a:srcRect l="7802" r="7036" b="1"/>
          <a:stretch/>
        </p:blipFill>
        <p:spPr>
          <a:xfrm>
            <a:off x="15" y="857574"/>
            <a:ext cx="6482378" cy="4806233"/>
          </a:xfrm>
          <a:prstGeom prst="rect">
            <a:avLst/>
          </a:prstGeom>
        </p:spPr>
      </p:pic>
      <p:sp>
        <p:nvSpPr>
          <p:cNvPr id="8" name="Content Placeholder 7">
            <a:extLst>
              <a:ext uri="{FF2B5EF4-FFF2-40B4-BE49-F238E27FC236}">
                <a16:creationId xmlns:a16="http://schemas.microsoft.com/office/drawing/2014/main" id="{F3A862BF-E475-D8BD-1002-AA0E4D5E5946}"/>
              </a:ext>
            </a:extLst>
          </p:cNvPr>
          <p:cNvSpPr>
            <a:spLocks noGrp="1"/>
          </p:cNvSpPr>
          <p:nvPr>
            <p:ph idx="1"/>
          </p:nvPr>
        </p:nvSpPr>
        <p:spPr>
          <a:xfrm>
            <a:off x="6858000" y="1464673"/>
            <a:ext cx="1831505" cy="3861583"/>
          </a:xfrm>
        </p:spPr>
        <p:txBody>
          <a:bodyPr>
            <a:normAutofit/>
          </a:bodyPr>
          <a:lstStyle/>
          <a:p>
            <a:pPr marL="0" indent="0" algn="ctr">
              <a:buNone/>
            </a:pPr>
            <a:r>
              <a:rPr lang="en-US" sz="2700" dirty="0">
                <a:solidFill>
                  <a:schemeClr val="accent1">
                    <a:lumMod val="50000"/>
                  </a:schemeClr>
                </a:solidFill>
              </a:rPr>
              <a:t>Memorial plaque beneath the Japanese chestnut oak.</a:t>
            </a:r>
          </a:p>
        </p:txBody>
      </p:sp>
    </p:spTree>
    <p:extLst>
      <p:ext uri="{BB962C8B-B14F-4D97-AF65-F5344CB8AC3E}">
        <p14:creationId xmlns:p14="http://schemas.microsoft.com/office/powerpoint/2010/main" val="376206452"/>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oTa.mp4">
            <a:hlinkClick r:id="" action="ppaction://media"/>
            <a:extLst>
              <a:ext uri="{FF2B5EF4-FFF2-40B4-BE49-F238E27FC236}">
                <a16:creationId xmlns:a16="http://schemas.microsoft.com/office/drawing/2014/main" id="{97F2EE5A-1D7E-DA41-D38D-9A7E523057D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9108" y="980728"/>
            <a:ext cx="8961000" cy="5040560"/>
          </a:xfrm>
          <a:prstGeom prst="rect">
            <a:avLst/>
          </a:prstGeom>
        </p:spPr>
      </p:pic>
      <p:sp>
        <p:nvSpPr>
          <p:cNvPr id="5" name="TextBox 4">
            <a:extLst>
              <a:ext uri="{FF2B5EF4-FFF2-40B4-BE49-F238E27FC236}">
                <a16:creationId xmlns:a16="http://schemas.microsoft.com/office/drawing/2014/main" id="{B7E01C16-FFE7-B0A8-8A67-8049B971222B}"/>
              </a:ext>
            </a:extLst>
          </p:cNvPr>
          <p:cNvSpPr txBox="1"/>
          <p:nvPr/>
        </p:nvSpPr>
        <p:spPr>
          <a:xfrm>
            <a:off x="6546224" y="1002026"/>
            <a:ext cx="2484409" cy="1200329"/>
          </a:xfrm>
          <a:prstGeom prst="rect">
            <a:avLst/>
          </a:prstGeom>
          <a:solidFill>
            <a:schemeClr val="bg1"/>
          </a:solidFill>
        </p:spPr>
        <p:txBody>
          <a:bodyPr wrap="square" rtlCol="0">
            <a:spAutoFit/>
          </a:bodyPr>
          <a:lstStyle/>
          <a:p>
            <a:pPr algn="ctr"/>
            <a:r>
              <a:rPr lang="en-US" sz="2400" dirty="0"/>
              <a:t>2023  Rats Of Tobruk  Commemoration </a:t>
            </a:r>
          </a:p>
        </p:txBody>
      </p:sp>
    </p:spTree>
    <p:extLst>
      <p:ext uri="{BB962C8B-B14F-4D97-AF65-F5344CB8AC3E}">
        <p14:creationId xmlns:p14="http://schemas.microsoft.com/office/powerpoint/2010/main" val="2285358847"/>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857356" cy="6369072"/>
          </a:xfrm>
        </p:spPr>
        <p:txBody>
          <a:bodyPr>
            <a:normAutofit/>
          </a:bodyPr>
          <a:lstStyle/>
          <a:p>
            <a:r>
              <a:rPr lang="en-AU" sz="3200" dirty="0"/>
              <a:t>8</a:t>
            </a:r>
            <a:r>
              <a:rPr lang="en-AU" sz="3200" baseline="30000" dirty="0"/>
              <a:t>th</a:t>
            </a:r>
            <a:r>
              <a:rPr lang="en-AU" sz="3200" dirty="0"/>
              <a:t> Battery Officers</a:t>
            </a:r>
            <a:br>
              <a:rPr lang="en-AU" sz="3200" dirty="0"/>
            </a:br>
            <a:br>
              <a:rPr lang="en-AU" sz="3200" dirty="0"/>
            </a:br>
            <a:r>
              <a:rPr lang="en-AU" sz="3200" dirty="0"/>
              <a:t>Werribee Race Course 1940</a:t>
            </a:r>
          </a:p>
        </p:txBody>
      </p:sp>
      <p:pic>
        <p:nvPicPr>
          <p:cNvPr id="6146" name="Picture 2"/>
          <p:cNvPicPr>
            <a:picLocks noGrp="1" noChangeAspect="1" noChangeArrowheads="1"/>
          </p:cNvPicPr>
          <p:nvPr>
            <p:ph idx="1"/>
          </p:nvPr>
        </p:nvPicPr>
        <p:blipFill>
          <a:blip r:embed="rId3" cstate="print"/>
          <a:srcRect/>
          <a:stretch>
            <a:fillRect/>
          </a:stretch>
        </p:blipFill>
        <p:spPr bwMode="auto">
          <a:xfrm>
            <a:off x="1785918" y="571480"/>
            <a:ext cx="7178385" cy="5857916"/>
          </a:xfrm>
          <a:prstGeom prst="rect">
            <a:avLst/>
          </a:prstGeom>
          <a:noFill/>
          <a:ln w="9525">
            <a:noFill/>
            <a:miter lim="800000"/>
            <a:headEnd/>
            <a:tailEnd/>
          </a:ln>
          <a:effectLst/>
        </p:spPr>
      </p:pic>
    </p:spTree>
  </p:cSld>
  <p:clrMapOvr>
    <a:masterClrMapping/>
  </p:clrMapOvr>
  <p:transition spd="med" advClick="0" advTm="20000"/>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CCED975-D60C-34B0-8A1A-90C2AC51E28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20949" b="36872"/>
          <a:stretch/>
        </p:blipFill>
        <p:spPr>
          <a:xfrm>
            <a:off x="15" y="858211"/>
            <a:ext cx="9143985" cy="5142539"/>
          </a:xfrm>
          <a:prstGeom prst="rect">
            <a:avLst/>
          </a:prstGeom>
        </p:spPr>
      </p:pic>
      <p:sp>
        <p:nvSpPr>
          <p:cNvPr id="6" name="TextBox 5">
            <a:extLst>
              <a:ext uri="{FF2B5EF4-FFF2-40B4-BE49-F238E27FC236}">
                <a16:creationId xmlns:a16="http://schemas.microsoft.com/office/drawing/2014/main" id="{3ECA1B0B-176F-18D7-485F-939891680426}"/>
              </a:ext>
            </a:extLst>
          </p:cNvPr>
          <p:cNvSpPr txBox="1"/>
          <p:nvPr/>
        </p:nvSpPr>
        <p:spPr>
          <a:xfrm>
            <a:off x="129396" y="3548692"/>
            <a:ext cx="2484409" cy="1200329"/>
          </a:xfrm>
          <a:prstGeom prst="rect">
            <a:avLst/>
          </a:prstGeom>
          <a:solidFill>
            <a:schemeClr val="bg1"/>
          </a:solidFill>
        </p:spPr>
        <p:txBody>
          <a:bodyPr wrap="square" rtlCol="0">
            <a:spAutoFit/>
          </a:bodyPr>
          <a:lstStyle/>
          <a:p>
            <a:pPr algn="ctr"/>
            <a:r>
              <a:rPr lang="en-US" sz="2400" dirty="0"/>
              <a:t>2023  Rats Of Tobruk  Commemoration </a:t>
            </a:r>
          </a:p>
        </p:txBody>
      </p:sp>
    </p:spTree>
    <p:extLst>
      <p:ext uri="{BB962C8B-B14F-4D97-AF65-F5344CB8AC3E}">
        <p14:creationId xmlns:p14="http://schemas.microsoft.com/office/powerpoint/2010/main" val="2167761249"/>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402290-0B0A-F9D3-02FA-593EB98736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5" y="1101498"/>
            <a:ext cx="9284236" cy="5391175"/>
          </a:xfrm>
          <a:prstGeom prst="rect">
            <a:avLst/>
          </a:prstGeom>
        </p:spPr>
      </p:pic>
      <p:sp>
        <p:nvSpPr>
          <p:cNvPr id="5" name="TextBox 4">
            <a:extLst>
              <a:ext uri="{FF2B5EF4-FFF2-40B4-BE49-F238E27FC236}">
                <a16:creationId xmlns:a16="http://schemas.microsoft.com/office/drawing/2014/main" id="{414BD536-DD51-795A-E036-51A8F928F8D5}"/>
              </a:ext>
            </a:extLst>
          </p:cNvPr>
          <p:cNvSpPr txBox="1"/>
          <p:nvPr/>
        </p:nvSpPr>
        <p:spPr>
          <a:xfrm>
            <a:off x="2252454" y="404664"/>
            <a:ext cx="3979359" cy="584775"/>
          </a:xfrm>
          <a:prstGeom prst="rect">
            <a:avLst/>
          </a:prstGeom>
          <a:noFill/>
        </p:spPr>
        <p:txBody>
          <a:bodyPr wrap="none" rtlCol="0">
            <a:spAutoFit/>
          </a:bodyPr>
          <a:lstStyle/>
          <a:p>
            <a:r>
              <a:rPr lang="en-US" sz="3200" dirty="0"/>
              <a:t>2023 Anzac Day March</a:t>
            </a:r>
          </a:p>
        </p:txBody>
      </p:sp>
    </p:spTree>
    <p:extLst>
      <p:ext uri="{BB962C8B-B14F-4D97-AF65-F5344CB8AC3E}">
        <p14:creationId xmlns:p14="http://schemas.microsoft.com/office/powerpoint/2010/main" val="3727242130"/>
      </p:ext>
    </p:extLst>
  </p:cSld>
  <p:clrMapOvr>
    <a:masterClrMapping/>
  </p:clrMapOvr>
  <p:transition spd="med" advTm="25000"/>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srcRect/>
          <a:stretch>
            <a:fillRect/>
          </a:stretch>
        </p:blipFill>
        <p:spPr bwMode="auto">
          <a:xfrm>
            <a:off x="89755" y="857232"/>
            <a:ext cx="9054245" cy="6072093"/>
          </a:xfrm>
          <a:prstGeom prst="rect">
            <a:avLst/>
          </a:prstGeom>
          <a:noFill/>
          <a:ln w="9525">
            <a:noFill/>
            <a:miter lim="800000"/>
            <a:headEnd/>
            <a:tailEnd/>
          </a:ln>
          <a:effectLst/>
        </p:spPr>
      </p:pic>
    </p:spTree>
  </p:cSld>
  <p:clrMapOvr>
    <a:masterClrMapping/>
  </p:clrMapOvr>
  <p:transition spd="med" advClick="0" advTm="20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9</a:t>
            </a:r>
            <a:r>
              <a:rPr lang="en-AU" baseline="30000" dirty="0"/>
              <a:t>th</a:t>
            </a:r>
            <a:r>
              <a:rPr lang="en-AU" dirty="0"/>
              <a:t> Battery - Werribee 1940</a:t>
            </a:r>
          </a:p>
        </p:txBody>
      </p:sp>
      <p:pic>
        <p:nvPicPr>
          <p:cNvPr id="4" name="Content Placeholder 3" descr="Group Photo #1.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57222" y="1571612"/>
            <a:ext cx="5108544" cy="3714775"/>
          </a:xfrm>
        </p:spPr>
      </p:pic>
      <p:pic>
        <p:nvPicPr>
          <p:cNvPr id="5" name="Picture 4" descr="Group Photo #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7686" y="1571612"/>
            <a:ext cx="5206788" cy="3714776"/>
          </a:xfrm>
          <a:prstGeom prst="rect">
            <a:avLst/>
          </a:prstGeom>
        </p:spPr>
      </p:pic>
    </p:spTree>
  </p:cSld>
  <p:clrMapOvr>
    <a:masterClrMapping/>
  </p:clrMapOvr>
  <p:transition spd="med" advClick="0" advTm="20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INK Troop 9</a:t>
            </a:r>
            <a:r>
              <a:rPr lang="en-AU" baseline="30000" dirty="0"/>
              <a:t>TH</a:t>
            </a:r>
            <a:r>
              <a:rPr lang="en-AU" dirty="0"/>
              <a:t> Battery</a:t>
            </a:r>
            <a:br>
              <a:rPr lang="en-AU" dirty="0"/>
            </a:br>
            <a:r>
              <a:rPr lang="en-AU" dirty="0"/>
              <a:t>Werribee Racecourse 1940</a:t>
            </a:r>
          </a:p>
        </p:txBody>
      </p:sp>
      <p:pic>
        <p:nvPicPr>
          <p:cNvPr id="4" name="Content Placeholder 3" descr="image0-2.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5400000">
            <a:off x="3488023" y="1941209"/>
            <a:ext cx="2167955" cy="3286149"/>
          </a:xfrm>
        </p:spPr>
      </p:pic>
      <p:pic>
        <p:nvPicPr>
          <p:cNvPr id="5" name="Picture 4" descr="image0-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908" y="2500306"/>
            <a:ext cx="3071802" cy="2172001"/>
          </a:xfrm>
          <a:prstGeom prst="rect">
            <a:avLst/>
          </a:prstGeom>
        </p:spPr>
      </p:pic>
      <p:pic>
        <p:nvPicPr>
          <p:cNvPr id="6" name="Picture 5" descr="image0-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3015" y="2500306"/>
            <a:ext cx="3132018" cy="2214578"/>
          </a:xfrm>
          <a:prstGeom prst="rect">
            <a:avLst/>
          </a:prstGeom>
        </p:spPr>
      </p:pic>
    </p:spTree>
  </p:cSld>
  <p:clrMapOvr>
    <a:masterClrMapping/>
  </p:clrMapOvr>
  <p:transition spd="med" advClick="0" advTm="20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7950" y="274638"/>
            <a:ext cx="2328850" cy="6583362"/>
          </a:xfrm>
        </p:spPr>
        <p:txBody>
          <a:bodyPr/>
          <a:lstStyle/>
          <a:p>
            <a:r>
              <a:rPr lang="en-AU" sz="3200" dirty="0"/>
              <a:t>Some of 9</a:t>
            </a:r>
            <a:r>
              <a:rPr lang="en-AU" sz="3200" baseline="30000" dirty="0"/>
              <a:t>th</a:t>
            </a:r>
            <a:r>
              <a:rPr lang="en-AU" sz="3200" dirty="0"/>
              <a:t> Battery</a:t>
            </a:r>
            <a:br>
              <a:rPr lang="en-AU" sz="3200" dirty="0"/>
            </a:br>
            <a:br>
              <a:rPr lang="en-AU" sz="3200" dirty="0"/>
            </a:br>
            <a:br>
              <a:rPr lang="en-AU" sz="3200" dirty="0"/>
            </a:br>
            <a:r>
              <a:rPr lang="en-AU" sz="3200" dirty="0"/>
              <a:t> Werribee Race Course 1940 </a:t>
            </a:r>
            <a:br>
              <a:rPr lang="en-AU" dirty="0"/>
            </a:br>
            <a:endParaRPr lang="en-AU" dirty="0"/>
          </a:p>
        </p:txBody>
      </p:sp>
      <p:pic>
        <p:nvPicPr>
          <p:cNvPr id="5" name="Content Placeholder 4" descr="Werribbee 1940.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 y="0"/>
            <a:ext cx="6338209" cy="7993014"/>
          </a:xfrm>
        </p:spPr>
      </p:pic>
    </p:spTree>
  </p:cSld>
  <p:clrMapOvr>
    <a:masterClrMapping/>
  </p:clrMapOvr>
  <p:transition spd="med" advClick="0" advTm="20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857256"/>
          </a:xfrm>
        </p:spPr>
        <p:txBody>
          <a:bodyPr>
            <a:normAutofit fontScale="90000"/>
          </a:bodyPr>
          <a:lstStyle/>
          <a:p>
            <a:r>
              <a:rPr lang="en-AU" dirty="0"/>
              <a:t>Prior to embarkation – Melbourne</a:t>
            </a:r>
            <a:br>
              <a:rPr lang="en-AU" dirty="0"/>
            </a:br>
            <a:r>
              <a:rPr lang="en-AU" sz="2800" dirty="0"/>
              <a:t>Scott Robson leading</a:t>
            </a:r>
            <a:endParaRPr lang="en-AU" dirty="0"/>
          </a:p>
        </p:txBody>
      </p:sp>
      <p:pic>
        <p:nvPicPr>
          <p:cNvPr id="4" name="Content Placeholder 3" descr="City March (Photo Roy East).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14282" y="1071546"/>
            <a:ext cx="8630791" cy="5574052"/>
          </a:xfrm>
        </p:spPr>
      </p:pic>
    </p:spTree>
  </p:cSld>
  <p:clrMapOvr>
    <a:masterClrMapping/>
  </p:clrMapOvr>
  <p:transition spd="med" advClick="0" advTm="20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2900"/>
            <a:ext cx="8686800" cy="7215238"/>
          </a:xfrm>
        </p:spPr>
        <p:txBody>
          <a:bodyPr>
            <a:normAutofit/>
          </a:bodyPr>
          <a:lstStyle/>
          <a:p>
            <a:pPr algn="just">
              <a:buNone/>
            </a:pPr>
            <a:r>
              <a:rPr lang="en-AU" dirty="0"/>
              <a:t>    </a:t>
            </a:r>
            <a:r>
              <a:rPr lang="en-AU" sz="2800" dirty="0"/>
              <a:t>This information has been developed from the photos, diaries, publications and recollections of members of the 2/3 ALAA Regiment to assist younger generations to understand the history of the regiment.</a:t>
            </a:r>
          </a:p>
          <a:p>
            <a:pPr algn="just">
              <a:buNone/>
            </a:pPr>
            <a:r>
              <a:rPr lang="en-AU" sz="2800" dirty="0"/>
              <a:t>    It has been prepared in the spirit of those words from the preface of </a:t>
            </a:r>
            <a:r>
              <a:rPr lang="en-AU" sz="2800" i="1" dirty="0"/>
              <a:t>On Target, </a:t>
            </a:r>
            <a:r>
              <a:rPr lang="en-AU" sz="2800" dirty="0"/>
              <a:t>the official history of the regiment:</a:t>
            </a:r>
          </a:p>
          <a:p>
            <a:pPr algn="just">
              <a:buNone/>
            </a:pPr>
            <a:r>
              <a:rPr lang="en-AU" sz="2800" i="1" dirty="0"/>
              <a:t>    </a:t>
            </a:r>
            <a:r>
              <a:rPr lang="en-AU" sz="2000" dirty="0"/>
              <a:t>“This book is about young men, some of whom left young families behind when they volunteered to give up their freedom for as long as it would take to restore freedom to those who had been deprived of it.</a:t>
            </a:r>
          </a:p>
          <a:p>
            <a:pPr algn="just">
              <a:buNone/>
            </a:pPr>
            <a:r>
              <a:rPr lang="en-AU" sz="2000" dirty="0"/>
              <a:t>      It is about those young men, with inadequate equipment, given tasks which placed their lives unnecessarily in jeopardy.</a:t>
            </a:r>
          </a:p>
          <a:p>
            <a:pPr algn="just">
              <a:buNone/>
            </a:pPr>
            <a:r>
              <a:rPr lang="en-AU" sz="2000" dirty="0"/>
              <a:t>      The book is not about the glorification of war, but about the comradeship, the team spirit and the initiative of these young men.</a:t>
            </a:r>
          </a:p>
          <a:p>
            <a:pPr algn="just">
              <a:buNone/>
            </a:pPr>
            <a:r>
              <a:rPr lang="en-AU" sz="2000" dirty="0"/>
              <a:t>      It is written in memory of those who gave their lives, or who were maimed physically or mentally, and those who mourned or cared for them. This book remembers too, the wives, the parents, the families and the sweethearts who were concerned for the men they loved.”</a:t>
            </a:r>
          </a:p>
          <a:p>
            <a:pPr algn="just">
              <a:buNone/>
            </a:pPr>
            <a:endParaRPr lang="en-AU" sz="2800" dirty="0"/>
          </a:p>
        </p:txBody>
      </p:sp>
    </p:spTree>
  </p:cSld>
  <p:clrMapOvr>
    <a:masterClrMapping/>
  </p:clrMapOvr>
  <p:transition spd="med" advClick="0" advTm="33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wanston_Street_291240_1.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897" y="714356"/>
            <a:ext cx="9157897" cy="7001406"/>
          </a:xfrm>
        </p:spPr>
      </p:pic>
      <p:sp>
        <p:nvSpPr>
          <p:cNvPr id="2" name="Title 1"/>
          <p:cNvSpPr>
            <a:spLocks noGrp="1"/>
          </p:cNvSpPr>
          <p:nvPr>
            <p:ph type="title"/>
          </p:nvPr>
        </p:nvSpPr>
        <p:spPr>
          <a:xfrm>
            <a:off x="457200" y="0"/>
            <a:ext cx="8229600" cy="785794"/>
          </a:xfrm>
        </p:spPr>
        <p:txBody>
          <a:bodyPr>
            <a:normAutofit/>
          </a:bodyPr>
          <a:lstStyle/>
          <a:p>
            <a:r>
              <a:rPr lang="en-AU" dirty="0"/>
              <a:t>Swanston Street</a:t>
            </a:r>
          </a:p>
        </p:txBody>
      </p:sp>
    </p:spTree>
  </p:cSld>
  <p:clrMapOvr>
    <a:masterClrMapping/>
  </p:clrMapOvr>
  <p:transition spd="med" advClick="0" advTm="20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S_Mauretania_II.jpg"/>
          <p:cNvPicPr>
            <a:picLocks noGrp="1" noChangeAspect="1"/>
          </p:cNvPicPr>
          <p:nvPr>
            <p:ph idx="1"/>
          </p:nvPr>
        </p:nvPicPr>
        <p:blipFill>
          <a:blip r:embed="rId3" cstate="print"/>
          <a:stretch>
            <a:fillRect/>
          </a:stretch>
        </p:blipFill>
        <p:spPr>
          <a:xfrm>
            <a:off x="1142976" y="1643050"/>
            <a:ext cx="6715140" cy="4374434"/>
          </a:xfrm>
        </p:spPr>
      </p:pic>
      <p:sp>
        <p:nvSpPr>
          <p:cNvPr id="2" name="Title 1"/>
          <p:cNvSpPr>
            <a:spLocks noGrp="1"/>
          </p:cNvSpPr>
          <p:nvPr>
            <p:ph type="title"/>
          </p:nvPr>
        </p:nvSpPr>
        <p:spPr>
          <a:xfrm>
            <a:off x="457200" y="0"/>
            <a:ext cx="8229600" cy="1142984"/>
          </a:xfrm>
        </p:spPr>
        <p:txBody>
          <a:bodyPr>
            <a:normAutofit fontScale="90000"/>
          </a:bodyPr>
          <a:lstStyle/>
          <a:p>
            <a:r>
              <a:rPr lang="en-AU" dirty="0"/>
              <a:t>H.M. Troopship Mauretania</a:t>
            </a:r>
            <a:br>
              <a:rPr lang="en-AU" dirty="0"/>
            </a:br>
            <a:endParaRPr lang="en-AU" dirty="0"/>
          </a:p>
        </p:txBody>
      </p:sp>
      <p:sp>
        <p:nvSpPr>
          <p:cNvPr id="10" name="TextBox 9"/>
          <p:cNvSpPr txBox="1"/>
          <p:nvPr/>
        </p:nvSpPr>
        <p:spPr>
          <a:xfrm>
            <a:off x="357158" y="6072206"/>
            <a:ext cx="8501122" cy="646331"/>
          </a:xfrm>
          <a:prstGeom prst="rect">
            <a:avLst/>
          </a:prstGeom>
          <a:noFill/>
        </p:spPr>
        <p:txBody>
          <a:bodyPr wrap="square" rtlCol="0">
            <a:spAutoFit/>
          </a:bodyPr>
          <a:lstStyle/>
          <a:p>
            <a:pPr algn="ctr"/>
            <a:r>
              <a:rPr lang="en-AU" dirty="0"/>
              <a:t>The (second) </a:t>
            </a:r>
            <a:r>
              <a:rPr lang="en-AU" i="1" dirty="0"/>
              <a:t>Mauretania</a:t>
            </a:r>
            <a:r>
              <a:rPr lang="en-AU" dirty="0"/>
              <a:t> was launched on 28 July 1938,  and named in honour of the previous record breaking </a:t>
            </a:r>
            <a:r>
              <a:rPr lang="en-AU" i="1" dirty="0"/>
              <a:t>Mauretania</a:t>
            </a:r>
            <a:r>
              <a:rPr lang="en-AU" dirty="0"/>
              <a:t> which was retired in 1935. </a:t>
            </a:r>
          </a:p>
        </p:txBody>
      </p:sp>
      <p:sp>
        <p:nvSpPr>
          <p:cNvPr id="11" name="TextBox 10"/>
          <p:cNvSpPr txBox="1"/>
          <p:nvPr/>
        </p:nvSpPr>
        <p:spPr>
          <a:xfrm>
            <a:off x="285720" y="642918"/>
            <a:ext cx="8358246" cy="646331"/>
          </a:xfrm>
          <a:prstGeom prst="rect">
            <a:avLst/>
          </a:prstGeom>
          <a:noFill/>
        </p:spPr>
        <p:txBody>
          <a:bodyPr wrap="square" rtlCol="0">
            <a:spAutoFit/>
          </a:bodyPr>
          <a:lstStyle/>
          <a:p>
            <a:pPr algn="ctr"/>
            <a:r>
              <a:rPr lang="en-AU" dirty="0"/>
              <a:t>The Regiment departed from Station Pier, Port Melbourne aboard the Mauretania at 1700  on 29</a:t>
            </a:r>
            <a:r>
              <a:rPr lang="en-AU" baseline="30000" dirty="0"/>
              <a:t>th</a:t>
            </a:r>
            <a:r>
              <a:rPr lang="en-AU" dirty="0"/>
              <a:t> December 1940.</a:t>
            </a:r>
          </a:p>
        </p:txBody>
      </p:sp>
    </p:spTree>
  </p:cSld>
  <p:clrMapOvr>
    <a:masterClrMapping/>
  </p:clrMapOvr>
  <p:transition spd="med" advClick="0" advTm="20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10242" name="Picture 2"/>
          <p:cNvPicPr>
            <a:picLocks noGrp="1" noChangeAspect="1" noChangeArrowheads="1"/>
          </p:cNvPicPr>
          <p:nvPr>
            <p:ph idx="1"/>
          </p:nvPr>
        </p:nvPicPr>
        <p:blipFill>
          <a:blip r:embed="rId3" cstate="print"/>
          <a:srcRect/>
          <a:stretch>
            <a:fillRect/>
          </a:stretch>
        </p:blipFill>
        <p:spPr bwMode="auto">
          <a:xfrm>
            <a:off x="41439" y="260648"/>
            <a:ext cx="9102561" cy="6048672"/>
          </a:xfrm>
          <a:prstGeom prst="rect">
            <a:avLst/>
          </a:prstGeom>
          <a:noFill/>
          <a:ln w="9525">
            <a:noFill/>
            <a:miter lim="800000"/>
            <a:headEnd/>
            <a:tailEnd/>
          </a:ln>
        </p:spPr>
      </p:pic>
    </p:spTree>
  </p:cSld>
  <p:clrMapOvr>
    <a:masterClrMapping/>
  </p:clrMapOvr>
  <p:transition spd="med" advClick="0" advTm="20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28670"/>
          </a:xfrm>
        </p:spPr>
        <p:txBody>
          <a:bodyPr>
            <a:normAutofit/>
          </a:bodyPr>
          <a:lstStyle/>
          <a:p>
            <a:r>
              <a:rPr lang="en-AU" dirty="0"/>
              <a:t>On board the Mauretania (1)</a:t>
            </a:r>
          </a:p>
        </p:txBody>
      </p:sp>
      <p:pic>
        <p:nvPicPr>
          <p:cNvPr id="4" name="Content Placeholder 3" descr="On_Mauretania_2.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14282" y="695236"/>
            <a:ext cx="8929718" cy="6491669"/>
          </a:xfrm>
        </p:spPr>
      </p:pic>
    </p:spTree>
  </p:cSld>
  <p:clrMapOvr>
    <a:masterClrMapping/>
  </p:clrMapOvr>
  <p:transition spd="med" advClick="0" advTm="20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n_Mauretania_3.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14346" y="0"/>
            <a:ext cx="10427025" cy="7143776"/>
          </a:xfrm>
        </p:spPr>
      </p:pic>
      <p:sp>
        <p:nvSpPr>
          <p:cNvPr id="2" name="Title 1"/>
          <p:cNvSpPr>
            <a:spLocks noGrp="1"/>
          </p:cNvSpPr>
          <p:nvPr>
            <p:ph type="title"/>
          </p:nvPr>
        </p:nvSpPr>
        <p:spPr>
          <a:xfrm>
            <a:off x="0" y="0"/>
            <a:ext cx="6357950" cy="1142984"/>
          </a:xfrm>
        </p:spPr>
        <p:txBody>
          <a:bodyPr>
            <a:normAutofit fontScale="90000"/>
          </a:bodyPr>
          <a:lstStyle/>
          <a:p>
            <a:r>
              <a:rPr lang="en-AU" dirty="0"/>
              <a:t>On board the Mauretania (2)</a:t>
            </a:r>
          </a:p>
        </p:txBody>
      </p:sp>
    </p:spTree>
  </p:cSld>
  <p:clrMapOvr>
    <a:masterClrMapping/>
  </p:clrMapOvr>
  <p:transition spd="med" advClick="0" advTm="20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n_Mauretania_1.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641114"/>
            <a:ext cx="9001156" cy="6343470"/>
          </a:xfrm>
        </p:spPr>
      </p:pic>
      <p:sp>
        <p:nvSpPr>
          <p:cNvPr id="2" name="Title 1"/>
          <p:cNvSpPr>
            <a:spLocks noGrp="1"/>
          </p:cNvSpPr>
          <p:nvPr>
            <p:ph type="title"/>
          </p:nvPr>
        </p:nvSpPr>
        <p:spPr>
          <a:xfrm>
            <a:off x="457200" y="0"/>
            <a:ext cx="8229600" cy="714356"/>
          </a:xfrm>
        </p:spPr>
        <p:txBody>
          <a:bodyPr>
            <a:normAutofit fontScale="90000"/>
          </a:bodyPr>
          <a:lstStyle/>
          <a:p>
            <a:r>
              <a:rPr lang="en-AU" dirty="0"/>
              <a:t>On board the Mauretania (3)</a:t>
            </a:r>
          </a:p>
        </p:txBody>
      </p:sp>
    </p:spTree>
  </p:cSld>
  <p:clrMapOvr>
    <a:masterClrMapping/>
  </p:clrMapOvr>
  <p:transition spd="med" advClick="0" advTm="20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941, 01, a, Columbo.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642918"/>
            <a:ext cx="9435960" cy="6215082"/>
          </a:xfrm>
        </p:spPr>
      </p:pic>
      <p:sp>
        <p:nvSpPr>
          <p:cNvPr id="2" name="Title 1"/>
          <p:cNvSpPr>
            <a:spLocks noGrp="1"/>
          </p:cNvSpPr>
          <p:nvPr>
            <p:ph type="title"/>
          </p:nvPr>
        </p:nvSpPr>
        <p:spPr>
          <a:xfrm>
            <a:off x="457200" y="0"/>
            <a:ext cx="8229600" cy="785794"/>
          </a:xfrm>
        </p:spPr>
        <p:txBody>
          <a:bodyPr>
            <a:normAutofit/>
          </a:bodyPr>
          <a:lstStyle/>
          <a:p>
            <a:r>
              <a:rPr lang="en-AU" sz="1800" dirty="0"/>
              <a:t>The Regiment landed in Colombo, Ceylon on 12</a:t>
            </a:r>
            <a:r>
              <a:rPr lang="en-AU" sz="1800" baseline="30000" dirty="0"/>
              <a:t>th</a:t>
            </a:r>
            <a:r>
              <a:rPr lang="en-AU" sz="1800" dirty="0"/>
              <a:t> January 1941 and were transferred to H.M. Troopship Devonshire for the remainder of the voyage to Palestine.</a:t>
            </a:r>
          </a:p>
        </p:txBody>
      </p:sp>
      <p:sp>
        <p:nvSpPr>
          <p:cNvPr id="5" name="TextBox 4"/>
          <p:cNvSpPr txBox="1"/>
          <p:nvPr/>
        </p:nvSpPr>
        <p:spPr>
          <a:xfrm>
            <a:off x="7858148" y="6143644"/>
            <a:ext cx="1500198" cy="400110"/>
          </a:xfrm>
          <a:prstGeom prst="rect">
            <a:avLst/>
          </a:prstGeom>
          <a:noFill/>
        </p:spPr>
        <p:txBody>
          <a:bodyPr wrap="square" rtlCol="0">
            <a:spAutoFit/>
          </a:bodyPr>
          <a:lstStyle/>
          <a:p>
            <a:r>
              <a:rPr lang="en-AU" sz="2000" dirty="0"/>
              <a:t>8</a:t>
            </a:r>
            <a:r>
              <a:rPr lang="en-AU" sz="2000" baseline="30000" dirty="0"/>
              <a:t>th</a:t>
            </a:r>
            <a:r>
              <a:rPr lang="en-AU" sz="2000" dirty="0"/>
              <a:t> Battery</a:t>
            </a:r>
          </a:p>
        </p:txBody>
      </p:sp>
    </p:spTree>
  </p:cSld>
  <p:clrMapOvr>
    <a:masterClrMapping/>
  </p:clrMapOvr>
  <p:transition spd="med" advClick="0" advTm="20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descr="1941, 01, Columbo.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285728"/>
            <a:ext cx="9141088" cy="6357982"/>
          </a:xfrm>
        </p:spPr>
      </p:pic>
      <p:sp>
        <p:nvSpPr>
          <p:cNvPr id="5" name="TextBox 4"/>
          <p:cNvSpPr txBox="1"/>
          <p:nvPr/>
        </p:nvSpPr>
        <p:spPr>
          <a:xfrm>
            <a:off x="7643834" y="6215082"/>
            <a:ext cx="1857388" cy="369332"/>
          </a:xfrm>
          <a:prstGeom prst="rect">
            <a:avLst/>
          </a:prstGeom>
          <a:noFill/>
        </p:spPr>
        <p:txBody>
          <a:bodyPr wrap="square" rtlCol="0">
            <a:spAutoFit/>
          </a:bodyPr>
          <a:lstStyle/>
          <a:p>
            <a:r>
              <a:rPr lang="en-AU" dirty="0"/>
              <a:t>8</a:t>
            </a:r>
            <a:r>
              <a:rPr lang="en-AU" baseline="30000" dirty="0"/>
              <a:t>th</a:t>
            </a:r>
            <a:r>
              <a:rPr lang="en-AU" dirty="0"/>
              <a:t> Battery</a:t>
            </a:r>
          </a:p>
        </p:txBody>
      </p:sp>
    </p:spTree>
  </p:cSld>
  <p:clrMapOvr>
    <a:masterClrMapping/>
  </p:clrMapOvr>
  <p:transition spd="med" advClick="0" advTm="20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290"/>
            <a:ext cx="8229600" cy="6357982"/>
          </a:xfrm>
        </p:spPr>
        <p:txBody>
          <a:bodyPr>
            <a:normAutofit/>
          </a:bodyPr>
          <a:lstStyle/>
          <a:p>
            <a:pPr>
              <a:buNone/>
            </a:pPr>
            <a:r>
              <a:rPr lang="en-AU" dirty="0"/>
              <a:t>    The Devonshire arrived in Haifa, Palestine on 30</a:t>
            </a:r>
            <a:r>
              <a:rPr lang="en-AU" baseline="30000" dirty="0"/>
              <a:t>th</a:t>
            </a:r>
            <a:r>
              <a:rPr lang="en-AU" dirty="0"/>
              <a:t> January 1941 and the Regiment disembarked on the following day. From Haifa the Regiment entrained to </a:t>
            </a:r>
            <a:r>
              <a:rPr lang="en-AU" dirty="0" err="1"/>
              <a:t>Khassa</a:t>
            </a:r>
            <a:r>
              <a:rPr lang="en-AU" dirty="0"/>
              <a:t> camp.  </a:t>
            </a:r>
          </a:p>
          <a:p>
            <a:pPr>
              <a:buNone/>
            </a:pPr>
            <a:endParaRPr lang="en-AU" dirty="0"/>
          </a:p>
          <a:p>
            <a:pPr>
              <a:buNone/>
            </a:pPr>
            <a:r>
              <a:rPr lang="en-AU" dirty="0"/>
              <a:t>    During leave the men were able to visit Jerusalem, the Dead Sea, Tel-Aviv and </a:t>
            </a:r>
            <a:r>
              <a:rPr lang="en-AU" dirty="0" err="1"/>
              <a:t>Rehovot</a:t>
            </a:r>
            <a:r>
              <a:rPr lang="en-AU" dirty="0"/>
              <a:t>.</a:t>
            </a:r>
          </a:p>
          <a:p>
            <a:pPr>
              <a:buNone/>
            </a:pPr>
            <a:endParaRPr lang="en-AU" dirty="0"/>
          </a:p>
          <a:p>
            <a:pPr>
              <a:buNone/>
            </a:pPr>
            <a:r>
              <a:rPr lang="en-AU" dirty="0"/>
              <a:t>    The Prime Minister, Mr. Menzies, visited the regiment at </a:t>
            </a:r>
            <a:r>
              <a:rPr lang="en-AU" dirty="0" err="1"/>
              <a:t>Khassa</a:t>
            </a:r>
            <a:r>
              <a:rPr lang="en-AU" dirty="0"/>
              <a:t> Camp on 4</a:t>
            </a:r>
            <a:r>
              <a:rPr lang="en-AU" baseline="30000" dirty="0"/>
              <a:t>th</a:t>
            </a:r>
            <a:r>
              <a:rPr lang="en-AU" dirty="0"/>
              <a:t> February.</a:t>
            </a:r>
          </a:p>
          <a:p>
            <a:endParaRPr lang="en-AU" dirty="0"/>
          </a:p>
          <a:p>
            <a:pPr>
              <a:buNone/>
            </a:pPr>
            <a:endParaRPr lang="en-AU" sz="2800" dirty="0"/>
          </a:p>
          <a:p>
            <a:pPr>
              <a:buNone/>
            </a:pPr>
            <a:endParaRPr lang="en-AU" dirty="0"/>
          </a:p>
          <a:p>
            <a:pPr>
              <a:buNone/>
            </a:pPr>
            <a:endParaRPr lang="en-AU" dirty="0"/>
          </a:p>
        </p:txBody>
      </p:sp>
    </p:spTree>
  </p:cSld>
  <p:clrMapOvr>
    <a:masterClrMapping/>
  </p:clrMapOvr>
  <p:transition spd="med" advClick="0" advTm="20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400288" cy="6011882"/>
          </a:xfrm>
        </p:spPr>
        <p:txBody>
          <a:bodyPr/>
          <a:lstStyle/>
          <a:p>
            <a:r>
              <a:rPr lang="en-AU" dirty="0"/>
              <a:t>Palestine</a:t>
            </a:r>
            <a:br>
              <a:rPr lang="en-AU" dirty="0"/>
            </a:br>
            <a:br>
              <a:rPr lang="en-AU" dirty="0"/>
            </a:br>
            <a:br>
              <a:rPr lang="en-AU" dirty="0"/>
            </a:br>
            <a:r>
              <a:rPr lang="en-AU" sz="2800" dirty="0"/>
              <a:t>showing Haifa and El </a:t>
            </a:r>
            <a:r>
              <a:rPr lang="en-AU" sz="2800" dirty="0" err="1"/>
              <a:t>Majdal</a:t>
            </a:r>
            <a:r>
              <a:rPr lang="en-AU" sz="2800" dirty="0"/>
              <a:t> near </a:t>
            </a:r>
            <a:r>
              <a:rPr lang="en-AU" sz="2800" dirty="0" err="1"/>
              <a:t>Khassa</a:t>
            </a:r>
            <a:r>
              <a:rPr lang="en-AU" sz="2800" dirty="0"/>
              <a:t> Camp</a:t>
            </a:r>
            <a:br>
              <a:rPr lang="en-AU" dirty="0"/>
            </a:br>
            <a:r>
              <a:rPr lang="en-AU" dirty="0"/>
              <a:t> </a:t>
            </a:r>
          </a:p>
        </p:txBody>
      </p:sp>
      <p:pic>
        <p:nvPicPr>
          <p:cNvPr id="1026" name="Picture 2"/>
          <p:cNvPicPr>
            <a:picLocks noGrp="1" noChangeAspect="1" noChangeArrowheads="1"/>
          </p:cNvPicPr>
          <p:nvPr>
            <p:ph idx="1"/>
          </p:nvPr>
        </p:nvPicPr>
        <p:blipFill>
          <a:blip r:embed="rId3" cstate="print"/>
          <a:srcRect/>
          <a:stretch>
            <a:fillRect/>
          </a:stretch>
        </p:blipFill>
        <p:spPr bwMode="auto">
          <a:xfrm>
            <a:off x="4071934" y="0"/>
            <a:ext cx="4286280" cy="6882896"/>
          </a:xfrm>
          <a:prstGeom prst="rect">
            <a:avLst/>
          </a:prstGeom>
          <a:noFill/>
          <a:ln w="9525">
            <a:noFill/>
            <a:miter lim="800000"/>
            <a:headEnd/>
            <a:tailEnd/>
          </a:ln>
          <a:effectLst/>
        </p:spPr>
      </p:pic>
    </p:spTree>
  </p:cSld>
  <p:clrMapOvr>
    <a:masterClrMapping/>
  </p:clrMapOvr>
  <p:transition spd="med" advClick="0" advTm="20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428604"/>
            <a:ext cx="8329642" cy="6286544"/>
          </a:xfrm>
        </p:spPr>
        <p:txBody>
          <a:bodyPr>
            <a:normAutofit/>
          </a:bodyPr>
          <a:lstStyle/>
          <a:p>
            <a:pPr algn="just">
              <a:buNone/>
            </a:pPr>
            <a:r>
              <a:rPr lang="en-AU" dirty="0"/>
              <a:t>    </a:t>
            </a:r>
          </a:p>
          <a:p>
            <a:pPr algn="just">
              <a:buNone/>
            </a:pPr>
            <a:r>
              <a:rPr lang="en-AU" dirty="0"/>
              <a:t>   This presentation includes images of members of the Regiment and others. Any offence that this may cause to anyone who is depicted, or their relatives or descendants, is unintentional. </a:t>
            </a:r>
          </a:p>
          <a:p>
            <a:pPr algn="just">
              <a:buNone/>
            </a:pPr>
            <a:endParaRPr lang="en-AU" dirty="0"/>
          </a:p>
          <a:p>
            <a:pPr algn="just">
              <a:buNone/>
            </a:pPr>
            <a:r>
              <a:rPr lang="en-AU" dirty="0"/>
              <a:t>    We welcome additions, corrections or amendments via 2/3 Remembrance Group Hon. Secretary, at </a:t>
            </a:r>
            <a:r>
              <a:rPr lang="en-AU" dirty="0">
                <a:solidFill>
                  <a:schemeClr val="tx2"/>
                </a:solidFill>
                <a:hlinkClick r:id="rId3"/>
              </a:rPr>
              <a:t>abr18751@bigpond.net.au</a:t>
            </a:r>
            <a:r>
              <a:rPr lang="en-AU" dirty="0">
                <a:solidFill>
                  <a:schemeClr val="tx2"/>
                </a:solidFill>
              </a:rPr>
              <a:t>.</a:t>
            </a:r>
          </a:p>
          <a:p>
            <a:pPr algn="just">
              <a:buNone/>
            </a:pPr>
            <a:endParaRPr lang="en-AU" sz="2800" dirty="0"/>
          </a:p>
          <a:p>
            <a:pPr>
              <a:buNone/>
            </a:pPr>
            <a:r>
              <a:rPr lang="en-AU" sz="2800" dirty="0"/>
              <a:t>    </a:t>
            </a:r>
          </a:p>
        </p:txBody>
      </p:sp>
    </p:spTree>
  </p:cSld>
  <p:clrMapOvr>
    <a:masterClrMapping/>
  </p:clrMapOvr>
  <p:transition spd="med" advClick="0" advTm="20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4348" y="428604"/>
            <a:ext cx="7786742" cy="6000792"/>
          </a:xfrm>
        </p:spPr>
        <p:txBody>
          <a:bodyPr>
            <a:normAutofit fontScale="92500"/>
          </a:bodyPr>
          <a:lstStyle/>
          <a:p>
            <a:pPr algn="just">
              <a:buNone/>
            </a:pPr>
            <a:r>
              <a:rPr lang="en-AU" dirty="0"/>
              <a:t>On 6</a:t>
            </a:r>
            <a:r>
              <a:rPr lang="en-AU" baseline="30000" dirty="0"/>
              <a:t>th</a:t>
            </a:r>
            <a:r>
              <a:rPr lang="en-AU" dirty="0"/>
              <a:t> February, 8</a:t>
            </a:r>
            <a:r>
              <a:rPr lang="en-AU" baseline="30000" dirty="0"/>
              <a:t>th</a:t>
            </a:r>
            <a:r>
              <a:rPr lang="en-AU" dirty="0"/>
              <a:t> Battery moved by train to Alexandria and thence by ship to Tobruk, Libya. </a:t>
            </a:r>
          </a:p>
          <a:p>
            <a:pPr algn="just">
              <a:buNone/>
            </a:pPr>
            <a:endParaRPr lang="en-AU" dirty="0"/>
          </a:p>
          <a:p>
            <a:pPr algn="just">
              <a:buNone/>
            </a:pPr>
            <a:r>
              <a:rPr lang="en-AU" dirty="0"/>
              <a:t>The Regiment (without 8</a:t>
            </a:r>
            <a:r>
              <a:rPr lang="en-AU" baseline="30000" dirty="0"/>
              <a:t>th</a:t>
            </a:r>
            <a:r>
              <a:rPr lang="en-AU" dirty="0"/>
              <a:t> Battery) then moved to El </a:t>
            </a:r>
            <a:r>
              <a:rPr lang="en-AU" dirty="0" err="1"/>
              <a:t>Amiriya</a:t>
            </a:r>
            <a:r>
              <a:rPr lang="en-AU" dirty="0"/>
              <a:t> Camp near Alexandria , Egypt. </a:t>
            </a:r>
          </a:p>
          <a:p>
            <a:pPr algn="just">
              <a:buNone/>
            </a:pPr>
            <a:endParaRPr lang="en-AU" dirty="0"/>
          </a:p>
          <a:p>
            <a:pPr algn="just">
              <a:buNone/>
            </a:pPr>
            <a:r>
              <a:rPr lang="en-AU" dirty="0"/>
              <a:t>On 14</a:t>
            </a:r>
            <a:r>
              <a:rPr lang="en-AU" baseline="30000" dirty="0"/>
              <a:t>th</a:t>
            </a:r>
            <a:r>
              <a:rPr lang="en-AU" dirty="0"/>
              <a:t> April 1941, the regiment received orders for movement to Alexandria to join “Lustre Force” for the defence of Greece, but the orders were cancelled five days later.</a:t>
            </a:r>
          </a:p>
          <a:p>
            <a:pPr algn="ctr">
              <a:buNone/>
            </a:pPr>
            <a:endParaRPr lang="en-AU" dirty="0"/>
          </a:p>
          <a:p>
            <a:endParaRPr lang="en-AU" dirty="0"/>
          </a:p>
          <a:p>
            <a:endParaRPr lang="en-AU" dirty="0"/>
          </a:p>
        </p:txBody>
      </p:sp>
    </p:spTree>
  </p:cSld>
  <p:clrMapOvr>
    <a:masterClrMapping/>
  </p:clrMapOvr>
  <p:transition spd="med" advClick="0" advTm="20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290"/>
            <a:ext cx="8229600" cy="6429420"/>
          </a:xfrm>
        </p:spPr>
        <p:txBody>
          <a:bodyPr>
            <a:normAutofit/>
          </a:bodyPr>
          <a:lstStyle/>
          <a:p>
            <a:endParaRPr lang="en-AU" dirty="0"/>
          </a:p>
          <a:p>
            <a:pPr>
              <a:buNone/>
            </a:pPr>
            <a:r>
              <a:rPr lang="en-AU" dirty="0"/>
              <a:t>7</a:t>
            </a:r>
            <a:r>
              <a:rPr lang="en-AU" baseline="30000" dirty="0"/>
              <a:t>th</a:t>
            </a:r>
            <a:r>
              <a:rPr lang="en-AU" dirty="0"/>
              <a:t> battery was ordered to Crete to take over the air defence of British Navy Air Bases and to await the arrival of the Royal Marine Base Defence organisation from Great Britain. 7th Battery moved out of El </a:t>
            </a:r>
            <a:r>
              <a:rPr lang="en-AU" dirty="0" err="1"/>
              <a:t>Amiriya</a:t>
            </a:r>
            <a:r>
              <a:rPr lang="en-AU" dirty="0"/>
              <a:t> Camp on 22</a:t>
            </a:r>
            <a:r>
              <a:rPr lang="en-AU" baseline="30000" dirty="0"/>
              <a:t>nd</a:t>
            </a:r>
            <a:r>
              <a:rPr lang="en-AU" dirty="0"/>
              <a:t> April 1941.</a:t>
            </a:r>
          </a:p>
          <a:p>
            <a:pPr>
              <a:buNone/>
            </a:pPr>
            <a:endParaRPr lang="en-AU" dirty="0"/>
          </a:p>
          <a:p>
            <a:pPr>
              <a:buNone/>
            </a:pPr>
            <a:r>
              <a:rPr lang="en-AU" dirty="0"/>
              <a:t>Regimental Head Quarters and 9</a:t>
            </a:r>
            <a:r>
              <a:rPr lang="en-AU" baseline="30000" dirty="0"/>
              <a:t>th</a:t>
            </a:r>
            <a:r>
              <a:rPr lang="en-AU" dirty="0"/>
              <a:t> Battery joined the Western Desert Force and left El </a:t>
            </a:r>
            <a:r>
              <a:rPr lang="en-AU" dirty="0" err="1"/>
              <a:t>Amiriya</a:t>
            </a:r>
            <a:r>
              <a:rPr lang="en-AU" dirty="0"/>
              <a:t> Camp by truck for Abu </a:t>
            </a:r>
            <a:r>
              <a:rPr lang="en-AU" dirty="0" err="1"/>
              <a:t>Haggag</a:t>
            </a:r>
            <a:r>
              <a:rPr lang="en-AU" dirty="0"/>
              <a:t> on 23</a:t>
            </a:r>
            <a:r>
              <a:rPr lang="en-AU" baseline="30000" dirty="0"/>
              <a:t>rd</a:t>
            </a:r>
            <a:r>
              <a:rPr lang="en-AU" dirty="0"/>
              <a:t> April 1941.</a:t>
            </a:r>
          </a:p>
          <a:p>
            <a:endParaRPr lang="en-AU" dirty="0"/>
          </a:p>
        </p:txBody>
      </p:sp>
    </p:spTree>
  </p:cSld>
  <p:clrMapOvr>
    <a:masterClrMapping/>
  </p:clrMapOvr>
  <p:transition spd="med" advClick="0" advTm="20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Arriving in Palestine </a:t>
            </a:r>
            <a:br>
              <a:rPr lang="en-AU" dirty="0"/>
            </a:br>
            <a:r>
              <a:rPr lang="en-AU" sz="3100" dirty="0" err="1"/>
              <a:t>Rol</a:t>
            </a:r>
            <a:r>
              <a:rPr lang="en-AU" sz="3100" dirty="0"/>
              <a:t> Tonkin and Max Whiteside</a:t>
            </a:r>
          </a:p>
        </p:txBody>
      </p:sp>
      <p:pic>
        <p:nvPicPr>
          <p:cNvPr id="3074" name="Picture 2"/>
          <p:cNvPicPr>
            <a:picLocks noGrp="1" noChangeAspect="1" noChangeArrowheads="1"/>
          </p:cNvPicPr>
          <p:nvPr>
            <p:ph idx="1"/>
          </p:nvPr>
        </p:nvPicPr>
        <p:blipFill>
          <a:blip r:embed="rId3" cstate="print"/>
          <a:srcRect/>
          <a:stretch>
            <a:fillRect/>
          </a:stretch>
        </p:blipFill>
        <p:spPr bwMode="auto">
          <a:xfrm>
            <a:off x="2195736" y="1386411"/>
            <a:ext cx="5249552" cy="5471588"/>
          </a:xfrm>
          <a:prstGeom prst="rect">
            <a:avLst/>
          </a:prstGeom>
          <a:noFill/>
          <a:ln w="9525">
            <a:noFill/>
            <a:miter lim="800000"/>
            <a:headEnd/>
            <a:tailEnd/>
          </a:ln>
        </p:spPr>
      </p:pic>
    </p:spTree>
  </p:cSld>
  <p:clrMapOvr>
    <a:masterClrMapping/>
  </p:clrMapOvr>
  <p:transition spd="med" advClick="0" advTm="20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754760" cy="6178698"/>
          </a:xfrm>
        </p:spPr>
        <p:txBody>
          <a:bodyPr/>
          <a:lstStyle/>
          <a:p>
            <a:r>
              <a:rPr lang="en-AU" dirty="0"/>
              <a:t>Procuring oranges</a:t>
            </a:r>
            <a:br>
              <a:rPr lang="en-AU" dirty="0"/>
            </a:br>
            <a:br>
              <a:rPr lang="en-AU" dirty="0"/>
            </a:br>
            <a:r>
              <a:rPr lang="en-AU" sz="2800" dirty="0"/>
              <a:t>Jack Curry  (left) and mate</a:t>
            </a:r>
            <a:endParaRPr lang="en-AU" dirty="0"/>
          </a:p>
        </p:txBody>
      </p:sp>
      <p:pic>
        <p:nvPicPr>
          <p:cNvPr id="16386" name="Picture 2"/>
          <p:cNvPicPr>
            <a:picLocks noGrp="1" noChangeAspect="1" noChangeArrowheads="1"/>
          </p:cNvPicPr>
          <p:nvPr>
            <p:ph idx="1"/>
          </p:nvPr>
        </p:nvPicPr>
        <p:blipFill>
          <a:blip r:embed="rId3" cstate="print"/>
          <a:srcRect/>
          <a:stretch>
            <a:fillRect/>
          </a:stretch>
        </p:blipFill>
        <p:spPr bwMode="auto">
          <a:xfrm>
            <a:off x="4716016" y="56848"/>
            <a:ext cx="4427984" cy="6801152"/>
          </a:xfrm>
          <a:prstGeom prst="rect">
            <a:avLst/>
          </a:prstGeom>
          <a:noFill/>
          <a:ln w="9525">
            <a:noFill/>
            <a:miter lim="800000"/>
            <a:headEnd/>
            <a:tailEnd/>
          </a:ln>
        </p:spPr>
      </p:pic>
    </p:spTree>
  </p:cSld>
  <p:clrMapOvr>
    <a:masterClrMapping/>
  </p:clrMapOvr>
  <p:transition spd="med" advClick="0" advTm="20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50704" cy="6106690"/>
          </a:xfrm>
        </p:spPr>
        <p:txBody>
          <a:bodyPr/>
          <a:lstStyle/>
          <a:p>
            <a:r>
              <a:rPr lang="en-AU" dirty="0"/>
              <a:t>On leave</a:t>
            </a:r>
            <a:br>
              <a:rPr lang="en-AU" dirty="0"/>
            </a:br>
            <a:br>
              <a:rPr lang="en-AU" dirty="0"/>
            </a:br>
            <a:r>
              <a:rPr lang="en-AU" dirty="0"/>
              <a:t>John Marshall and mates, waiting for a tram</a:t>
            </a:r>
          </a:p>
        </p:txBody>
      </p:sp>
      <p:pic>
        <p:nvPicPr>
          <p:cNvPr id="18434" name="Picture 2"/>
          <p:cNvPicPr>
            <a:picLocks noGrp="1" noChangeAspect="1" noChangeArrowheads="1"/>
          </p:cNvPicPr>
          <p:nvPr>
            <p:ph idx="1"/>
          </p:nvPr>
        </p:nvPicPr>
        <p:blipFill>
          <a:blip r:embed="rId3" cstate="print"/>
          <a:srcRect/>
          <a:stretch>
            <a:fillRect/>
          </a:stretch>
        </p:blipFill>
        <p:spPr bwMode="auto">
          <a:xfrm>
            <a:off x="4196284" y="-1"/>
            <a:ext cx="4696196" cy="6858127"/>
          </a:xfrm>
          <a:prstGeom prst="rect">
            <a:avLst/>
          </a:prstGeom>
          <a:noFill/>
          <a:ln w="9525">
            <a:noFill/>
            <a:miter lim="800000"/>
            <a:headEnd/>
            <a:tailEnd/>
          </a:ln>
        </p:spPr>
      </p:pic>
    </p:spTree>
  </p:cSld>
  <p:clrMapOvr>
    <a:masterClrMapping/>
  </p:clrMapOvr>
  <p:transition spd="med" advClick="0" advTm="20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John Marshall and mates after a hockey match - Palestine</a:t>
            </a:r>
          </a:p>
        </p:txBody>
      </p:sp>
      <p:pic>
        <p:nvPicPr>
          <p:cNvPr id="11266" name="Picture 2"/>
          <p:cNvPicPr>
            <a:picLocks noGrp="1" noChangeAspect="1" noChangeArrowheads="1"/>
          </p:cNvPicPr>
          <p:nvPr>
            <p:ph idx="1"/>
          </p:nvPr>
        </p:nvPicPr>
        <p:blipFill>
          <a:blip r:embed="rId3" cstate="print"/>
          <a:srcRect/>
          <a:stretch>
            <a:fillRect/>
          </a:stretch>
        </p:blipFill>
        <p:spPr bwMode="auto">
          <a:xfrm>
            <a:off x="0" y="1556792"/>
            <a:ext cx="8934153" cy="5030341"/>
          </a:xfrm>
          <a:prstGeom prst="rect">
            <a:avLst/>
          </a:prstGeom>
          <a:noFill/>
          <a:ln w="9525">
            <a:noFill/>
            <a:miter lim="800000"/>
            <a:headEnd/>
            <a:tailEnd/>
          </a:ln>
        </p:spPr>
      </p:pic>
    </p:spTree>
  </p:cSld>
  <p:clrMapOvr>
    <a:masterClrMapping/>
  </p:clrMapOvr>
  <p:transition spd="med" advClick="0" advTm="20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57298"/>
          </a:xfrm>
        </p:spPr>
        <p:txBody>
          <a:bodyPr/>
          <a:lstStyle/>
          <a:p>
            <a:r>
              <a:rPr lang="en-AU" b="1" dirty="0"/>
              <a:t>7</a:t>
            </a:r>
            <a:r>
              <a:rPr lang="en-AU" b="1" baseline="30000" dirty="0"/>
              <a:t>th</a:t>
            </a:r>
            <a:r>
              <a:rPr lang="en-AU" b="1" dirty="0"/>
              <a:t> Battery</a:t>
            </a:r>
          </a:p>
        </p:txBody>
      </p:sp>
      <p:sp>
        <p:nvSpPr>
          <p:cNvPr id="3" name="Content Placeholder 2"/>
          <p:cNvSpPr>
            <a:spLocks noGrp="1"/>
          </p:cNvSpPr>
          <p:nvPr>
            <p:ph idx="1"/>
          </p:nvPr>
        </p:nvSpPr>
        <p:spPr/>
        <p:txBody>
          <a:bodyPr>
            <a:noAutofit/>
          </a:bodyPr>
          <a:lstStyle/>
          <a:p>
            <a:pPr algn="ctr">
              <a:buNone/>
            </a:pPr>
            <a:r>
              <a:rPr lang="en-AU" sz="4000" dirty="0"/>
              <a:t>Palestine</a:t>
            </a:r>
          </a:p>
          <a:p>
            <a:pPr algn="ctr">
              <a:buNone/>
            </a:pPr>
            <a:r>
              <a:rPr lang="en-AU" sz="4000" dirty="0"/>
              <a:t>Crete-</a:t>
            </a:r>
          </a:p>
          <a:p>
            <a:pPr algn="ctr">
              <a:buNone/>
            </a:pPr>
            <a:r>
              <a:rPr lang="en-AU" sz="2800" dirty="0"/>
              <a:t>Heraklion, Maleme, </a:t>
            </a:r>
            <a:r>
              <a:rPr lang="en-AU" sz="2800" dirty="0" err="1"/>
              <a:t>Retimo</a:t>
            </a:r>
            <a:endParaRPr lang="en-AU" sz="2800" dirty="0"/>
          </a:p>
          <a:p>
            <a:pPr algn="ctr">
              <a:buNone/>
            </a:pPr>
            <a:r>
              <a:rPr lang="en-AU" sz="2800" dirty="0" err="1"/>
              <a:t>Sphakia</a:t>
            </a:r>
            <a:endParaRPr lang="en-AU" sz="2800" dirty="0"/>
          </a:p>
          <a:p>
            <a:pPr algn="ctr">
              <a:buNone/>
            </a:pPr>
            <a:endParaRPr lang="en-AU" sz="4000" dirty="0"/>
          </a:p>
          <a:p>
            <a:pPr algn="ctr">
              <a:buNone/>
            </a:pPr>
            <a:r>
              <a:rPr lang="en-AU" sz="4000" dirty="0"/>
              <a:t>Western Australia</a:t>
            </a:r>
          </a:p>
          <a:p>
            <a:pPr algn="ctr">
              <a:buNone/>
            </a:pPr>
            <a:r>
              <a:rPr lang="en-AU" sz="4000" dirty="0"/>
              <a:t>New Guinea</a:t>
            </a:r>
          </a:p>
        </p:txBody>
      </p:sp>
    </p:spTree>
  </p:cSld>
  <p:clrMapOvr>
    <a:masterClrMapping/>
  </p:clrMapOvr>
  <p:transition spd="med" advClick="0" advTm="20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onkey_Races.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14412" y="-357215"/>
            <a:ext cx="10048587" cy="7215215"/>
          </a:xfrm>
        </p:spPr>
      </p:pic>
      <p:sp>
        <p:nvSpPr>
          <p:cNvPr id="2" name="Title 1"/>
          <p:cNvSpPr>
            <a:spLocks noGrp="1"/>
          </p:cNvSpPr>
          <p:nvPr>
            <p:ph type="title"/>
          </p:nvPr>
        </p:nvSpPr>
        <p:spPr>
          <a:xfrm>
            <a:off x="500034" y="285728"/>
            <a:ext cx="8229600" cy="1357314"/>
          </a:xfrm>
        </p:spPr>
        <p:txBody>
          <a:bodyPr/>
          <a:lstStyle/>
          <a:p>
            <a:r>
              <a:rPr lang="en-AU" dirty="0"/>
              <a:t>Palestine </a:t>
            </a:r>
            <a:r>
              <a:rPr lang="en-AU" sz="2800" dirty="0"/>
              <a:t> 7</a:t>
            </a:r>
            <a:r>
              <a:rPr lang="en-AU" sz="2800" baseline="30000" dirty="0"/>
              <a:t>th</a:t>
            </a:r>
            <a:r>
              <a:rPr lang="en-AU" sz="2800" dirty="0"/>
              <a:t> Battery</a:t>
            </a:r>
            <a:endParaRPr lang="en-AU" dirty="0"/>
          </a:p>
        </p:txBody>
      </p:sp>
    </p:spTree>
  </p:cSld>
  <p:clrMapOvr>
    <a:masterClrMapping/>
  </p:clrMapOvr>
  <p:transition spd="med" advClick="0" advTm="20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_Troop.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71536" y="1"/>
            <a:ext cx="10001320" cy="6858000"/>
          </a:xfrm>
        </p:spPr>
      </p:pic>
      <p:sp>
        <p:nvSpPr>
          <p:cNvPr id="2" name="Title 1"/>
          <p:cNvSpPr>
            <a:spLocks noGrp="1"/>
          </p:cNvSpPr>
          <p:nvPr>
            <p:ph type="title"/>
          </p:nvPr>
        </p:nvSpPr>
        <p:spPr>
          <a:xfrm>
            <a:off x="500034" y="857232"/>
            <a:ext cx="8229600" cy="1143000"/>
          </a:xfrm>
        </p:spPr>
        <p:txBody>
          <a:bodyPr/>
          <a:lstStyle/>
          <a:p>
            <a:r>
              <a:rPr lang="en-AU" dirty="0"/>
              <a:t>Palestine – 7</a:t>
            </a:r>
            <a:r>
              <a:rPr lang="en-AU" baseline="30000" dirty="0"/>
              <a:t>th</a:t>
            </a:r>
            <a:r>
              <a:rPr lang="en-AU" dirty="0"/>
              <a:t> Battery, A Troop</a:t>
            </a:r>
          </a:p>
        </p:txBody>
      </p:sp>
    </p:spTree>
  </p:cSld>
  <p:clrMapOvr>
    <a:masterClrMapping/>
  </p:clrMapOvr>
  <p:transition spd="med" advClick="0" advTm="20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descr="Eckers_Globe_Hotel.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9254115" cy="6858000"/>
          </a:xfrm>
        </p:spPr>
      </p:pic>
    </p:spTree>
  </p:cSld>
  <p:clrMapOvr>
    <a:masterClrMapping/>
  </p:clrMapOvr>
  <p:transition spd="med" advClick="0" advTm="20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428604"/>
            <a:ext cx="8429684" cy="6143668"/>
          </a:xfrm>
        </p:spPr>
        <p:txBody>
          <a:bodyPr>
            <a:normAutofit/>
          </a:bodyPr>
          <a:lstStyle/>
          <a:p>
            <a:pPr algn="just">
              <a:buNone/>
            </a:pPr>
            <a:r>
              <a:rPr lang="en-AU" dirty="0"/>
              <a:t>    Particular thanks to original members Ron Bryant (8</a:t>
            </a:r>
            <a:r>
              <a:rPr lang="en-AU" baseline="30000" dirty="0"/>
              <a:t>th</a:t>
            </a:r>
            <a:r>
              <a:rPr lang="en-AU" dirty="0"/>
              <a:t> Battery), John Campbell (8</a:t>
            </a:r>
            <a:r>
              <a:rPr lang="en-AU" baseline="30000" dirty="0"/>
              <a:t>th</a:t>
            </a:r>
            <a:r>
              <a:rPr lang="en-AU" dirty="0"/>
              <a:t> Battery) and  Cec Rae (9</a:t>
            </a:r>
            <a:r>
              <a:rPr lang="en-AU" baseline="30000" dirty="0"/>
              <a:t>th</a:t>
            </a:r>
            <a:r>
              <a:rPr lang="en-AU" dirty="0"/>
              <a:t> Battery), and to Dot Harris daughter of Les Harris (7</a:t>
            </a:r>
            <a:r>
              <a:rPr lang="en-AU" baseline="30000" dirty="0"/>
              <a:t>th</a:t>
            </a:r>
            <a:r>
              <a:rPr lang="en-AU" dirty="0"/>
              <a:t> Battery), Lynton Rose son of Clive Rose (RHQ) and David McDonald son of Robert McDonald (Signals) for original material and checking the accuracy of captions and to Colin Bragg son-in-law of Jim Paton (9</a:t>
            </a:r>
            <a:r>
              <a:rPr lang="en-AU" baseline="30000" dirty="0"/>
              <a:t>th</a:t>
            </a:r>
            <a:r>
              <a:rPr lang="en-AU" dirty="0"/>
              <a:t> Battery) who collected and scanned the images. </a:t>
            </a:r>
          </a:p>
          <a:p>
            <a:pPr algn="just">
              <a:buNone/>
            </a:pPr>
            <a:endParaRPr lang="en-AU" dirty="0"/>
          </a:p>
          <a:p>
            <a:pPr algn="just">
              <a:buNone/>
            </a:pPr>
            <a:r>
              <a:rPr lang="en-AU" dirty="0"/>
              <a:t>    Compiled and captioned by Anne Rae, daughter of Cec Rae (9</a:t>
            </a:r>
            <a:r>
              <a:rPr lang="en-AU" baseline="30000" dirty="0"/>
              <a:t>th</a:t>
            </a:r>
            <a:r>
              <a:rPr lang="en-AU" dirty="0"/>
              <a:t> Battery). </a:t>
            </a:r>
          </a:p>
          <a:p>
            <a:pPr>
              <a:buNone/>
            </a:pPr>
            <a:endParaRPr lang="en-AU" dirty="0"/>
          </a:p>
          <a:p>
            <a:pPr>
              <a:buNone/>
            </a:pPr>
            <a:endParaRPr lang="en-AU" dirty="0"/>
          </a:p>
        </p:txBody>
      </p:sp>
    </p:spTree>
  </p:cSld>
  <p:clrMapOvr>
    <a:masterClrMapping/>
  </p:clrMapOvr>
  <p:transition spd="med" advClick="0" advTm="23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2267744" cy="6394722"/>
          </a:xfrm>
        </p:spPr>
        <p:txBody>
          <a:bodyPr/>
          <a:lstStyle/>
          <a:p>
            <a:r>
              <a:rPr lang="en-AU" dirty="0"/>
              <a:t>Jack Curry’s gun </a:t>
            </a:r>
            <a:br>
              <a:rPr lang="en-AU" dirty="0"/>
            </a:br>
            <a:r>
              <a:rPr lang="en-AU" dirty="0"/>
              <a:t>crew</a:t>
            </a:r>
            <a:br>
              <a:rPr lang="en-AU" dirty="0"/>
            </a:br>
            <a:br>
              <a:rPr lang="en-AU" dirty="0"/>
            </a:br>
            <a:r>
              <a:rPr lang="en-AU" sz="2800" dirty="0"/>
              <a:t>March 1941 </a:t>
            </a:r>
            <a:br>
              <a:rPr lang="en-AU" sz="2800" dirty="0"/>
            </a:br>
            <a:r>
              <a:rPr lang="en-AU" sz="2800" dirty="0"/>
              <a:t>Palestine</a:t>
            </a:r>
            <a:endParaRPr lang="en-AU" dirty="0"/>
          </a:p>
        </p:txBody>
      </p:sp>
      <p:pic>
        <p:nvPicPr>
          <p:cNvPr id="15362" name="Picture 2"/>
          <p:cNvPicPr>
            <a:picLocks noGrp="1" noChangeAspect="1" noChangeArrowheads="1"/>
          </p:cNvPicPr>
          <p:nvPr>
            <p:ph idx="1"/>
          </p:nvPr>
        </p:nvPicPr>
        <p:blipFill>
          <a:blip r:embed="rId3" cstate="print"/>
          <a:srcRect/>
          <a:stretch>
            <a:fillRect/>
          </a:stretch>
        </p:blipFill>
        <p:spPr bwMode="auto">
          <a:xfrm>
            <a:off x="2051719" y="-10136"/>
            <a:ext cx="7305595" cy="6868136"/>
          </a:xfrm>
          <a:prstGeom prst="rect">
            <a:avLst/>
          </a:prstGeom>
          <a:noFill/>
          <a:ln w="9525">
            <a:noFill/>
            <a:miter lim="800000"/>
            <a:headEnd/>
            <a:tailEnd/>
          </a:ln>
        </p:spPr>
      </p:pic>
    </p:spTree>
  </p:cSld>
  <p:clrMapOvr>
    <a:masterClrMapping/>
  </p:clrMapOvr>
  <p:transition spd="med" advClick="0" advTm="20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064" y="274638"/>
            <a:ext cx="3538736" cy="6178698"/>
          </a:xfrm>
        </p:spPr>
        <p:txBody>
          <a:bodyPr/>
          <a:lstStyle/>
          <a:p>
            <a:r>
              <a:rPr lang="en-AU" dirty="0"/>
              <a:t>Dave Humphreys </a:t>
            </a:r>
            <a:br>
              <a:rPr lang="en-AU" dirty="0"/>
            </a:br>
            <a:r>
              <a:rPr lang="en-AU" dirty="0"/>
              <a:t>7</a:t>
            </a:r>
            <a:r>
              <a:rPr lang="en-AU" baseline="30000" dirty="0"/>
              <a:t>th</a:t>
            </a:r>
            <a:r>
              <a:rPr lang="en-AU" dirty="0"/>
              <a:t> Battery</a:t>
            </a:r>
            <a:br>
              <a:rPr lang="en-AU" dirty="0"/>
            </a:br>
            <a:br>
              <a:rPr lang="en-AU" dirty="0"/>
            </a:br>
            <a:r>
              <a:rPr lang="en-AU" dirty="0"/>
              <a:t>commissioned</a:t>
            </a:r>
          </a:p>
        </p:txBody>
      </p:sp>
      <p:pic>
        <p:nvPicPr>
          <p:cNvPr id="4" name="Content Placeholder 3" descr="Dave Humphreys Commisioned.jpg"/>
          <p:cNvPicPr>
            <a:picLocks noGrp="1" noChangeAspect="1"/>
          </p:cNvPicPr>
          <p:nvPr>
            <p:ph idx="1"/>
          </p:nvPr>
        </p:nvPicPr>
        <p:blipFill>
          <a:blip r:embed="rId3" cstate="print"/>
          <a:stretch>
            <a:fillRect/>
          </a:stretch>
        </p:blipFill>
        <p:spPr>
          <a:xfrm>
            <a:off x="539552" y="260648"/>
            <a:ext cx="4392488" cy="6369108"/>
          </a:xfrm>
        </p:spPr>
      </p:pic>
    </p:spTree>
  </p:cSld>
  <p:clrMapOvr>
    <a:masterClrMapping/>
  </p:clrMapOvr>
  <p:transition spd="med" advClick="0" advTm="20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fontScale="90000"/>
          </a:bodyPr>
          <a:lstStyle/>
          <a:p>
            <a:r>
              <a:rPr lang="en-AU" dirty="0" err="1"/>
              <a:t>Ern</a:t>
            </a:r>
            <a:r>
              <a:rPr lang="en-AU" dirty="0"/>
              <a:t> Cope and mates (7 </a:t>
            </a:r>
            <a:r>
              <a:rPr lang="en-AU" dirty="0" err="1"/>
              <a:t>Bty</a:t>
            </a:r>
            <a:r>
              <a:rPr lang="en-AU" dirty="0"/>
              <a:t>)</a:t>
            </a:r>
          </a:p>
        </p:txBody>
      </p:sp>
      <p:sp>
        <p:nvSpPr>
          <p:cNvPr id="3" name="Content Placeholder 2"/>
          <p:cNvSpPr>
            <a:spLocks noGrp="1"/>
          </p:cNvSpPr>
          <p:nvPr>
            <p:ph idx="1"/>
          </p:nvPr>
        </p:nvSpPr>
        <p:spPr/>
        <p:txBody>
          <a:bodyPr/>
          <a:lstStyle/>
          <a:p>
            <a:endParaRPr lang="en-AU" dirty="0"/>
          </a:p>
        </p:txBody>
      </p:sp>
      <p:pic>
        <p:nvPicPr>
          <p:cNvPr id="12290" name="Picture 2" descr="D:\16 Ern Copes and Mate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10" y="896307"/>
            <a:ext cx="9134690" cy="6019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298583"/>
      </p:ext>
    </p:extLst>
  </p:cSld>
  <p:clrMapOvr>
    <a:masterClrMapping/>
  </p:clrMapOvr>
  <p:transition spd="med" advTm="25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5436096" y="793210"/>
            <a:ext cx="3707904" cy="6064789"/>
          </a:xfrm>
          <a:prstGeom prst="rect">
            <a:avLst/>
          </a:prstGeom>
          <a:noFill/>
          <a:ln w="9525">
            <a:noFill/>
            <a:miter lim="800000"/>
            <a:headEnd/>
            <a:tailEnd/>
          </a:ln>
        </p:spPr>
      </p:pic>
      <p:pic>
        <p:nvPicPr>
          <p:cNvPr id="3074" name="Picture 2"/>
          <p:cNvPicPr>
            <a:picLocks noGrp="1" noChangeAspect="1" noChangeArrowheads="1"/>
          </p:cNvPicPr>
          <p:nvPr>
            <p:ph idx="1"/>
          </p:nvPr>
        </p:nvPicPr>
        <p:blipFill>
          <a:blip r:embed="rId4" cstate="print"/>
          <a:srcRect/>
          <a:stretch>
            <a:fillRect/>
          </a:stretch>
        </p:blipFill>
        <p:spPr bwMode="auto">
          <a:xfrm>
            <a:off x="0" y="764704"/>
            <a:ext cx="3772511" cy="6093296"/>
          </a:xfrm>
          <a:prstGeom prst="rect">
            <a:avLst/>
          </a:prstGeom>
          <a:noFill/>
          <a:ln w="9525">
            <a:noFill/>
            <a:miter lim="800000"/>
            <a:headEnd/>
            <a:tailEnd/>
          </a:ln>
        </p:spPr>
      </p:pic>
      <p:sp>
        <p:nvSpPr>
          <p:cNvPr id="2" name="Title 1"/>
          <p:cNvSpPr>
            <a:spLocks noGrp="1"/>
          </p:cNvSpPr>
          <p:nvPr>
            <p:ph type="title"/>
          </p:nvPr>
        </p:nvSpPr>
        <p:spPr>
          <a:xfrm>
            <a:off x="2555776" y="0"/>
            <a:ext cx="3816424" cy="994122"/>
          </a:xfrm>
        </p:spPr>
        <p:txBody>
          <a:bodyPr/>
          <a:lstStyle/>
          <a:p>
            <a:r>
              <a:rPr lang="en-AU" dirty="0" err="1"/>
              <a:t>Ern</a:t>
            </a:r>
            <a:r>
              <a:rPr lang="en-AU" dirty="0"/>
              <a:t> Cope</a:t>
            </a:r>
          </a:p>
        </p:txBody>
      </p:sp>
    </p:spTree>
  </p:cSld>
  <p:clrMapOvr>
    <a:masterClrMapping/>
  </p:clrMapOvr>
  <p:transition spd="med" advClick="0" advTm="20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6146" name="Picture 2"/>
          <p:cNvPicPr>
            <a:picLocks noGrp="1" noChangeAspect="1" noChangeArrowheads="1"/>
          </p:cNvPicPr>
          <p:nvPr>
            <p:ph idx="1"/>
          </p:nvPr>
        </p:nvPicPr>
        <p:blipFill>
          <a:blip r:embed="rId3" cstate="print"/>
          <a:srcRect/>
          <a:stretch>
            <a:fillRect/>
          </a:stretch>
        </p:blipFill>
        <p:spPr bwMode="auto">
          <a:xfrm>
            <a:off x="179512" y="89531"/>
            <a:ext cx="4327025" cy="6768469"/>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4788024" y="-63286"/>
            <a:ext cx="4104456" cy="6976412"/>
          </a:xfrm>
          <a:prstGeom prst="rect">
            <a:avLst/>
          </a:prstGeom>
          <a:noFill/>
          <a:ln w="9525">
            <a:noFill/>
            <a:miter lim="800000"/>
            <a:headEnd/>
            <a:tailEnd/>
          </a:ln>
        </p:spPr>
      </p:pic>
    </p:spTree>
  </p:cSld>
  <p:clrMapOvr>
    <a:masterClrMapping/>
  </p:clrMapOvr>
  <p:transition spd="med" advClick="0" advTm="20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8194" name="Picture 2"/>
          <p:cNvPicPr>
            <a:picLocks noGrp="1" noChangeAspect="1" noChangeArrowheads="1"/>
          </p:cNvPicPr>
          <p:nvPr>
            <p:ph idx="1"/>
          </p:nvPr>
        </p:nvPicPr>
        <p:blipFill>
          <a:blip r:embed="rId3" cstate="print"/>
          <a:srcRect/>
          <a:stretch>
            <a:fillRect/>
          </a:stretch>
        </p:blipFill>
        <p:spPr bwMode="auto">
          <a:xfrm>
            <a:off x="-135207" y="692696"/>
            <a:ext cx="9279207" cy="5877272"/>
          </a:xfrm>
          <a:prstGeom prst="rect">
            <a:avLst/>
          </a:prstGeom>
          <a:noFill/>
          <a:ln w="9525">
            <a:noFill/>
            <a:miter lim="800000"/>
            <a:headEnd/>
            <a:tailEnd/>
          </a:ln>
        </p:spPr>
      </p:pic>
    </p:spTree>
  </p:cSld>
  <p:clrMapOvr>
    <a:masterClrMapping/>
  </p:clrMapOvr>
  <p:transition spd="med" advClick="0" advTm="20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104" y="274638"/>
            <a:ext cx="3178696" cy="6394722"/>
          </a:xfrm>
        </p:spPr>
        <p:txBody>
          <a:bodyPr/>
          <a:lstStyle/>
          <a:p>
            <a:r>
              <a:rPr lang="en-AU" dirty="0"/>
              <a:t>Palestine</a:t>
            </a:r>
            <a:br>
              <a:rPr lang="en-AU" dirty="0"/>
            </a:br>
            <a:br>
              <a:rPr lang="en-AU" dirty="0"/>
            </a:br>
            <a:endParaRPr lang="en-AU" dirty="0"/>
          </a:p>
        </p:txBody>
      </p:sp>
      <p:pic>
        <p:nvPicPr>
          <p:cNvPr id="4098" name="Picture 2"/>
          <p:cNvPicPr>
            <a:picLocks noGrp="1" noChangeAspect="1" noChangeArrowheads="1"/>
          </p:cNvPicPr>
          <p:nvPr>
            <p:ph idx="1"/>
          </p:nvPr>
        </p:nvPicPr>
        <p:blipFill>
          <a:blip r:embed="rId3" cstate="print"/>
          <a:srcRect/>
          <a:stretch>
            <a:fillRect/>
          </a:stretch>
        </p:blipFill>
        <p:spPr bwMode="auto">
          <a:xfrm>
            <a:off x="179512" y="-34271"/>
            <a:ext cx="5038794" cy="6892271"/>
          </a:xfrm>
          <a:prstGeom prst="rect">
            <a:avLst/>
          </a:prstGeom>
          <a:noFill/>
          <a:ln w="9525">
            <a:noFill/>
            <a:miter lim="800000"/>
            <a:headEnd/>
            <a:tailEnd/>
          </a:ln>
        </p:spPr>
      </p:pic>
    </p:spTree>
  </p:cSld>
  <p:clrMapOvr>
    <a:masterClrMapping/>
  </p:clrMapOvr>
  <p:transition spd="med" advClick="0" advTm="20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5122" name="Picture 2"/>
          <p:cNvPicPr>
            <a:picLocks noGrp="1" noChangeAspect="1" noChangeArrowheads="1"/>
          </p:cNvPicPr>
          <p:nvPr>
            <p:ph idx="1"/>
          </p:nvPr>
        </p:nvPicPr>
        <p:blipFill>
          <a:blip r:embed="rId3" cstate="print"/>
          <a:srcRect/>
          <a:stretch>
            <a:fillRect/>
          </a:stretch>
        </p:blipFill>
        <p:spPr bwMode="auto">
          <a:xfrm>
            <a:off x="827584" y="-74200"/>
            <a:ext cx="7606685" cy="6932200"/>
          </a:xfrm>
          <a:prstGeom prst="rect">
            <a:avLst/>
          </a:prstGeom>
          <a:noFill/>
          <a:ln w="9525">
            <a:noFill/>
            <a:miter lim="800000"/>
            <a:headEnd/>
            <a:tailEnd/>
          </a:ln>
        </p:spPr>
      </p:pic>
    </p:spTree>
  </p:cSld>
  <p:clrMapOvr>
    <a:masterClrMapping/>
  </p:clrMapOvr>
  <p:transition spd="med" advClick="0" advTm="20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en-AU" dirty="0"/>
              <a:t>Dick Telford</a:t>
            </a:r>
          </a:p>
        </p:txBody>
      </p:sp>
      <p:sp>
        <p:nvSpPr>
          <p:cNvPr id="3" name="Content Placeholder 2"/>
          <p:cNvSpPr>
            <a:spLocks noGrp="1"/>
          </p:cNvSpPr>
          <p:nvPr>
            <p:ph idx="1"/>
          </p:nvPr>
        </p:nvSpPr>
        <p:spPr/>
        <p:txBody>
          <a:bodyPr/>
          <a:lstStyle/>
          <a:p>
            <a:endParaRPr lang="en-AU"/>
          </a:p>
        </p:txBody>
      </p:sp>
      <p:pic>
        <p:nvPicPr>
          <p:cNvPr id="7170" name="Picture 2"/>
          <p:cNvPicPr>
            <a:picLocks noChangeAspect="1" noChangeArrowheads="1"/>
          </p:cNvPicPr>
          <p:nvPr/>
        </p:nvPicPr>
        <p:blipFill>
          <a:blip r:embed="rId3" cstate="print"/>
          <a:srcRect/>
          <a:stretch>
            <a:fillRect/>
          </a:stretch>
        </p:blipFill>
        <p:spPr bwMode="auto">
          <a:xfrm>
            <a:off x="755576" y="1047750"/>
            <a:ext cx="7553325" cy="5810250"/>
          </a:xfrm>
          <a:prstGeom prst="rect">
            <a:avLst/>
          </a:prstGeom>
          <a:noFill/>
          <a:ln w="9525">
            <a:noFill/>
            <a:miter lim="800000"/>
            <a:headEnd/>
            <a:tailEnd/>
          </a:ln>
        </p:spPr>
      </p:pic>
    </p:spTree>
  </p:cSld>
  <p:clrMapOvr>
    <a:masterClrMapping/>
  </p:clrMapOvr>
  <p:transition spd="med" advClick="0" advTm="20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10 Rol Tonkin Gun Crew Apr 4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2536" y="-387424"/>
            <a:ext cx="9667594" cy="7029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836712"/>
            <a:ext cx="8229600" cy="1296144"/>
          </a:xfrm>
        </p:spPr>
        <p:txBody>
          <a:bodyPr>
            <a:normAutofit fontScale="90000"/>
          </a:bodyPr>
          <a:lstStyle/>
          <a:p>
            <a:r>
              <a:rPr lang="en-AU" dirty="0" err="1"/>
              <a:t>Rol</a:t>
            </a:r>
            <a:r>
              <a:rPr lang="en-AU" dirty="0"/>
              <a:t> Tonkin (7 </a:t>
            </a:r>
            <a:r>
              <a:rPr lang="en-AU" dirty="0" err="1"/>
              <a:t>Bty</a:t>
            </a:r>
            <a:r>
              <a:rPr lang="en-AU" dirty="0"/>
              <a:t>) Gun Crew </a:t>
            </a:r>
            <a:br>
              <a:rPr lang="en-AU" dirty="0"/>
            </a:br>
            <a:r>
              <a:rPr lang="en-AU" dirty="0"/>
              <a:t>April 1941</a:t>
            </a:r>
          </a:p>
        </p:txBody>
      </p:sp>
    </p:spTree>
    <p:extLst>
      <p:ext uri="{BB962C8B-B14F-4D97-AF65-F5344CB8AC3E}">
        <p14:creationId xmlns:p14="http://schemas.microsoft.com/office/powerpoint/2010/main" val="3621949774"/>
      </p:ext>
    </p:extLst>
  </p:cSld>
  <p:clrMapOvr>
    <a:masterClrMapping/>
  </p:clrMapOvr>
  <p:transition spd="med" advTm="25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ofors 40mm.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214289"/>
            <a:ext cx="9144000" cy="6649233"/>
          </a:xfrm>
        </p:spPr>
      </p:pic>
      <p:sp>
        <p:nvSpPr>
          <p:cNvPr id="2" name="Title 1"/>
          <p:cNvSpPr>
            <a:spLocks noGrp="1"/>
          </p:cNvSpPr>
          <p:nvPr>
            <p:ph type="title"/>
          </p:nvPr>
        </p:nvSpPr>
        <p:spPr>
          <a:xfrm>
            <a:off x="500034" y="4929198"/>
            <a:ext cx="8229600" cy="1500190"/>
          </a:xfrm>
        </p:spPr>
        <p:txBody>
          <a:bodyPr>
            <a:normAutofit/>
          </a:bodyPr>
          <a:lstStyle/>
          <a:p>
            <a:r>
              <a:rPr lang="en-AU" sz="4800" dirty="0" err="1"/>
              <a:t>Bofors</a:t>
            </a:r>
            <a:br>
              <a:rPr lang="en-AU" dirty="0"/>
            </a:br>
            <a:r>
              <a:rPr lang="en-AU" sz="2000" dirty="0"/>
              <a:t>not to be seen before reaching the Middle East</a:t>
            </a:r>
            <a:r>
              <a:rPr lang="en-AU" dirty="0"/>
              <a:t> </a:t>
            </a:r>
          </a:p>
        </p:txBody>
      </p:sp>
      <p:sp>
        <p:nvSpPr>
          <p:cNvPr id="5" name="TextBox 4"/>
          <p:cNvSpPr txBox="1"/>
          <p:nvPr/>
        </p:nvSpPr>
        <p:spPr>
          <a:xfrm>
            <a:off x="7286644" y="6215082"/>
            <a:ext cx="1895584" cy="369332"/>
          </a:xfrm>
          <a:prstGeom prst="rect">
            <a:avLst/>
          </a:prstGeom>
          <a:noFill/>
        </p:spPr>
        <p:txBody>
          <a:bodyPr wrap="none" rtlCol="0">
            <a:spAutoFit/>
          </a:bodyPr>
          <a:lstStyle/>
          <a:p>
            <a:r>
              <a:rPr lang="en-AU" dirty="0"/>
              <a:t>(Source unknown)</a:t>
            </a:r>
          </a:p>
        </p:txBody>
      </p:sp>
    </p:spTree>
  </p:cSld>
  <p:clrMapOvr>
    <a:masterClrMapping/>
  </p:clrMapOvr>
  <p:transition spd="med" advClick="0" advTm="20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7</a:t>
            </a:r>
            <a:r>
              <a:rPr lang="en-AU" baseline="30000" dirty="0"/>
              <a:t>th</a:t>
            </a:r>
            <a:r>
              <a:rPr lang="en-AU" dirty="0"/>
              <a:t> Battery</a:t>
            </a:r>
          </a:p>
        </p:txBody>
      </p:sp>
      <p:sp>
        <p:nvSpPr>
          <p:cNvPr id="3" name="Content Placeholder 2"/>
          <p:cNvSpPr>
            <a:spLocks noGrp="1"/>
          </p:cNvSpPr>
          <p:nvPr>
            <p:ph idx="1"/>
          </p:nvPr>
        </p:nvSpPr>
        <p:spPr>
          <a:xfrm>
            <a:off x="357158" y="1357298"/>
            <a:ext cx="8501122" cy="5214974"/>
          </a:xfrm>
        </p:spPr>
        <p:txBody>
          <a:bodyPr>
            <a:normAutofit fontScale="55000" lnSpcReduction="20000"/>
          </a:bodyPr>
          <a:lstStyle/>
          <a:p>
            <a:pPr>
              <a:buNone/>
            </a:pPr>
            <a:r>
              <a:rPr lang="en-AU" sz="3500" dirty="0"/>
              <a:t>Following the ill-fated campaign and defeat of the British Forces in Greece in</a:t>
            </a:r>
          </a:p>
          <a:p>
            <a:pPr>
              <a:buNone/>
            </a:pPr>
            <a:r>
              <a:rPr lang="en-AU" sz="3500" dirty="0"/>
              <a:t>April l94l, the evacuation of Greece had already begun when 7th Battery arrived in</a:t>
            </a:r>
          </a:p>
          <a:p>
            <a:pPr>
              <a:buNone/>
            </a:pPr>
            <a:r>
              <a:rPr lang="en-AU" sz="3500" dirty="0"/>
              <a:t>Crete on 24</a:t>
            </a:r>
            <a:r>
              <a:rPr lang="en-AU" sz="3500" baseline="30000" dirty="0"/>
              <a:t>th</a:t>
            </a:r>
            <a:r>
              <a:rPr lang="en-AU" sz="3500" dirty="0"/>
              <a:t> April to occupy static </a:t>
            </a:r>
            <a:r>
              <a:rPr lang="en-AU" sz="3500" dirty="0" err="1"/>
              <a:t>Bofors</a:t>
            </a:r>
            <a:r>
              <a:rPr lang="en-AU" sz="3500" dirty="0"/>
              <a:t> gun-sites defending </a:t>
            </a:r>
            <a:r>
              <a:rPr lang="en-AU" sz="3500" dirty="0" err="1"/>
              <a:t>Suda</a:t>
            </a:r>
            <a:r>
              <a:rPr lang="en-AU" sz="3500" dirty="0"/>
              <a:t> Bay, Maleme</a:t>
            </a:r>
          </a:p>
          <a:p>
            <a:pPr>
              <a:buNone/>
            </a:pPr>
            <a:r>
              <a:rPr lang="en-AU" sz="3500" dirty="0"/>
              <a:t>and Heraklion airfields.</a:t>
            </a:r>
          </a:p>
          <a:p>
            <a:pPr>
              <a:buNone/>
            </a:pPr>
            <a:endParaRPr lang="en-AU" sz="3500" dirty="0"/>
          </a:p>
          <a:p>
            <a:pPr>
              <a:buNone/>
            </a:pPr>
            <a:r>
              <a:rPr lang="en-AU" sz="3500" dirty="0"/>
              <a:t>The well planned German campaign culminated in a massive airborne assault</a:t>
            </a:r>
          </a:p>
          <a:p>
            <a:pPr>
              <a:buNone/>
            </a:pPr>
            <a:r>
              <a:rPr lang="en-AU" sz="3500" dirty="0"/>
              <a:t>launched by gliders, parachute and airborne troops between the 20th and 30th</a:t>
            </a:r>
          </a:p>
          <a:p>
            <a:pPr>
              <a:buNone/>
            </a:pPr>
            <a:r>
              <a:rPr lang="en-AU" sz="3500" dirty="0"/>
              <a:t>May capturing control of the island.</a:t>
            </a:r>
          </a:p>
          <a:p>
            <a:pPr>
              <a:buNone/>
            </a:pPr>
            <a:endParaRPr lang="en-AU" sz="3500" dirty="0"/>
          </a:p>
          <a:p>
            <a:pPr>
              <a:buNone/>
            </a:pPr>
            <a:r>
              <a:rPr lang="en-AU" sz="3500" dirty="0"/>
              <a:t>The Battery's losses were disastrous. Of 250 men, 55 were killed and 107 were</a:t>
            </a:r>
          </a:p>
          <a:p>
            <a:pPr>
              <a:buNone/>
            </a:pPr>
            <a:r>
              <a:rPr lang="en-AU" sz="3500" dirty="0"/>
              <a:t>taken prisoner, apart from the loss of their </a:t>
            </a:r>
            <a:r>
              <a:rPr lang="en-AU" sz="3500" dirty="0" err="1"/>
              <a:t>Bofors</a:t>
            </a:r>
            <a:r>
              <a:rPr lang="en-AU" sz="3500" dirty="0"/>
              <a:t> anti-aircraft guns.</a:t>
            </a:r>
          </a:p>
          <a:p>
            <a:pPr>
              <a:buNone/>
            </a:pPr>
            <a:r>
              <a:rPr lang="en-AU" sz="3500" dirty="0"/>
              <a:t>The cost of the enemy's success was high. The Battery was credited with shooting</a:t>
            </a:r>
          </a:p>
          <a:p>
            <a:pPr>
              <a:buNone/>
            </a:pPr>
            <a:r>
              <a:rPr lang="en-AU" sz="3500" dirty="0"/>
              <a:t>down 62 enemy aircraft. Despite the audacity and organization of the airborne</a:t>
            </a:r>
          </a:p>
          <a:p>
            <a:pPr>
              <a:buNone/>
            </a:pPr>
            <a:r>
              <a:rPr lang="en-AU" sz="3500" dirty="0"/>
              <a:t>invasion and the enemy's mastery in the air, the losses of airborne troops in the</a:t>
            </a:r>
          </a:p>
          <a:p>
            <a:pPr>
              <a:buNone/>
            </a:pPr>
            <a:r>
              <a:rPr lang="en-AU" sz="3500" dirty="0"/>
              <a:t>vicious fighting were so great that such a large scale airborne operation was never</a:t>
            </a:r>
          </a:p>
          <a:p>
            <a:pPr>
              <a:buNone/>
            </a:pPr>
            <a:r>
              <a:rPr lang="en-AU" sz="3500" dirty="0"/>
              <a:t>undertaken again by the Germans. The graves of 4,465 elite airborne troops in the</a:t>
            </a:r>
          </a:p>
          <a:p>
            <a:pPr>
              <a:buNone/>
            </a:pPr>
            <a:r>
              <a:rPr lang="en-AU" sz="3500" dirty="0"/>
              <a:t>Maleme War Cemetery bear mute testimony to the tragic German losses.</a:t>
            </a:r>
          </a:p>
          <a:p>
            <a:pPr>
              <a:buNone/>
            </a:pPr>
            <a:endParaRPr lang="en-AU" dirty="0"/>
          </a:p>
          <a:p>
            <a:pPr>
              <a:buNone/>
            </a:pPr>
            <a:endParaRPr lang="en-AU" dirty="0"/>
          </a:p>
        </p:txBody>
      </p:sp>
    </p:spTree>
  </p:cSld>
  <p:clrMapOvr>
    <a:masterClrMapping/>
  </p:clrMapOvr>
  <p:transition spd="med" advClick="0" advTm="20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44" y="214290"/>
            <a:ext cx="8543956" cy="6357982"/>
          </a:xfrm>
        </p:spPr>
        <p:txBody>
          <a:bodyPr>
            <a:noAutofit/>
          </a:bodyPr>
          <a:lstStyle/>
          <a:p>
            <a:pPr algn="just">
              <a:buNone/>
            </a:pPr>
            <a:r>
              <a:rPr lang="en-AU" sz="1900" dirty="0"/>
              <a:t>       The men of 7</a:t>
            </a:r>
            <a:r>
              <a:rPr lang="en-AU" sz="1900" baseline="30000" dirty="0"/>
              <a:t>th</a:t>
            </a:r>
            <a:r>
              <a:rPr lang="en-AU" sz="1900" dirty="0"/>
              <a:t> Battery who were captured suffered four years as prisoners in Europe often on farms and in labour camps. Despite severe hardships, and some risky escapes, most survived; but many of the men had physical and mental scars.  The Mediterranean Fleet suffered heavy losses from aerial bombing during the gallant evacuations of British, Australian and New Zealand troops from Heraklion and </a:t>
            </a:r>
            <a:r>
              <a:rPr lang="en-AU" sz="1900" dirty="0" err="1"/>
              <a:t>Sphakia</a:t>
            </a:r>
            <a:r>
              <a:rPr lang="en-AU" sz="1900" dirty="0"/>
              <a:t>.</a:t>
            </a:r>
          </a:p>
          <a:p>
            <a:pPr algn="just">
              <a:buNone/>
            </a:pPr>
            <a:endParaRPr lang="en-AU" sz="900" dirty="0"/>
          </a:p>
          <a:p>
            <a:pPr algn="just">
              <a:buNone/>
            </a:pPr>
            <a:r>
              <a:rPr lang="en-AU" sz="1900" dirty="0"/>
              <a:t>      Back in Palestine, reinforced and refitted, some of the troops relieved gun crews of  9</a:t>
            </a:r>
            <a:r>
              <a:rPr lang="en-AU" sz="1900" baseline="30000" dirty="0"/>
              <a:t>th</a:t>
            </a:r>
            <a:r>
              <a:rPr lang="en-AU" sz="1900" dirty="0"/>
              <a:t> Battery in Syria, while others were transferred to the new 2</a:t>
            </a:r>
            <a:r>
              <a:rPr lang="en-AU" sz="1900" baseline="30000" dirty="0"/>
              <a:t>nd</a:t>
            </a:r>
            <a:r>
              <a:rPr lang="en-AU" sz="1900" dirty="0"/>
              <a:t> /4</a:t>
            </a:r>
            <a:r>
              <a:rPr lang="en-AU" sz="1900" baseline="30000" dirty="0"/>
              <a:t>th</a:t>
            </a:r>
            <a:r>
              <a:rPr lang="en-AU" sz="1900" dirty="0"/>
              <a:t> Light Anti-aircraft Regiment.</a:t>
            </a:r>
          </a:p>
          <a:p>
            <a:pPr algn="just">
              <a:buNone/>
            </a:pPr>
            <a:endParaRPr lang="en-AU" sz="1900" dirty="0"/>
          </a:p>
          <a:p>
            <a:pPr algn="just">
              <a:buNone/>
            </a:pPr>
            <a:r>
              <a:rPr lang="en-AU" sz="1900" dirty="0"/>
              <a:t>       In February 1942, some of the gunners returned to Australia on the Andes; but others with their guns provided protection for many individual transports carrying equipment and supplies to Australia, the last of them arriving on l3th April, to be re-united with the Battery at Pearce airfield in Western Australia..</a:t>
            </a:r>
          </a:p>
          <a:p>
            <a:pPr algn="just">
              <a:buNone/>
            </a:pPr>
            <a:r>
              <a:rPr lang="en-AU" sz="1900" dirty="0"/>
              <a:t>       Later at Geraldton, the guns were handed over to 152 L.A.A. Battery.  Some members joined the 2</a:t>
            </a:r>
            <a:r>
              <a:rPr lang="en-AU" sz="1900" baseline="30000" dirty="0"/>
              <a:t>nd</a:t>
            </a:r>
            <a:r>
              <a:rPr lang="en-AU" sz="1900" dirty="0"/>
              <a:t> /8</a:t>
            </a:r>
            <a:r>
              <a:rPr lang="en-AU" sz="1900" baseline="30000" dirty="0"/>
              <a:t>th</a:t>
            </a:r>
            <a:r>
              <a:rPr lang="en-AU" sz="1900" dirty="0"/>
              <a:t>  L.A.A. Battery which went to Buna in New Guinea.</a:t>
            </a:r>
          </a:p>
          <a:p>
            <a:pPr algn="just">
              <a:buNone/>
            </a:pPr>
            <a:r>
              <a:rPr lang="en-AU" sz="1900" dirty="0"/>
              <a:t>      Others went to Oro Bay, also in New Guinea.</a:t>
            </a:r>
          </a:p>
          <a:p>
            <a:pPr algn="just">
              <a:buNone/>
            </a:pPr>
            <a:r>
              <a:rPr lang="en-AU" sz="1900" dirty="0"/>
              <a:t>      </a:t>
            </a:r>
          </a:p>
          <a:p>
            <a:pPr algn="just">
              <a:buNone/>
            </a:pPr>
            <a:r>
              <a:rPr lang="en-AU" sz="1900" dirty="0"/>
              <a:t>      In October 1944, the Battery returned to Australia for jungle training, but by 3</a:t>
            </a:r>
            <a:r>
              <a:rPr lang="en-AU" sz="1900" baseline="30000" dirty="0"/>
              <a:t>rd</a:t>
            </a:r>
            <a:r>
              <a:rPr lang="en-AU" sz="1900" dirty="0"/>
              <a:t>  September 1945, the 7</a:t>
            </a:r>
            <a:r>
              <a:rPr lang="en-AU" sz="1900" baseline="30000" dirty="0"/>
              <a:t>th</a:t>
            </a:r>
            <a:r>
              <a:rPr lang="en-AU" sz="1900" dirty="0"/>
              <a:t>  Battery was disbanded.</a:t>
            </a:r>
          </a:p>
        </p:txBody>
      </p:sp>
    </p:spTree>
  </p:cSld>
  <p:clrMapOvr>
    <a:masterClrMapping/>
  </p:clrMapOvr>
  <p:transition spd="med" advClick="0" advTm="30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person, outdoor, posing&#10;&#10;Description automatically generated">
            <a:extLst>
              <a:ext uri="{FF2B5EF4-FFF2-40B4-BE49-F238E27FC236}">
                <a16:creationId xmlns:a16="http://schemas.microsoft.com/office/drawing/2014/main" id="{7520FC13-7C77-5791-8B0A-2FA20A09F3F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175956" y="101358"/>
            <a:ext cx="4392488" cy="6655284"/>
          </a:xfrm>
          <a:prstGeom prst="rect">
            <a:avLst/>
          </a:prstGeom>
        </p:spPr>
      </p:pic>
      <p:sp>
        <p:nvSpPr>
          <p:cNvPr id="3" name="TextBox 2">
            <a:extLst>
              <a:ext uri="{FF2B5EF4-FFF2-40B4-BE49-F238E27FC236}">
                <a16:creationId xmlns:a16="http://schemas.microsoft.com/office/drawing/2014/main" id="{C96E1403-526E-0E9A-7196-CCBA94D6A947}"/>
              </a:ext>
            </a:extLst>
          </p:cNvPr>
          <p:cNvSpPr txBox="1"/>
          <p:nvPr/>
        </p:nvSpPr>
        <p:spPr>
          <a:xfrm>
            <a:off x="1331640" y="1628800"/>
            <a:ext cx="2376264" cy="2339102"/>
          </a:xfrm>
          <a:prstGeom prst="rect">
            <a:avLst/>
          </a:prstGeom>
          <a:noFill/>
        </p:spPr>
        <p:txBody>
          <a:bodyPr wrap="square" rtlCol="0">
            <a:spAutoFit/>
          </a:bodyPr>
          <a:lstStyle/>
          <a:p>
            <a:pPr algn="ctr"/>
            <a:r>
              <a:rPr lang="en-US" sz="3200" dirty="0"/>
              <a:t>Ken Welsh (right) and mates</a:t>
            </a:r>
          </a:p>
          <a:p>
            <a:pPr algn="ctr"/>
            <a:r>
              <a:rPr lang="en-US" sz="3200" dirty="0"/>
              <a:t>Egypt 1941</a:t>
            </a:r>
          </a:p>
          <a:p>
            <a:endParaRPr lang="en-US" dirty="0"/>
          </a:p>
        </p:txBody>
      </p:sp>
    </p:spTree>
    <p:extLst>
      <p:ext uri="{BB962C8B-B14F-4D97-AF65-F5344CB8AC3E}">
        <p14:creationId xmlns:p14="http://schemas.microsoft.com/office/powerpoint/2010/main" val="3008058430"/>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Les Harris’s pay book -</a:t>
            </a:r>
            <a:r>
              <a:rPr lang="en-AU" sz="2800" dirty="0"/>
              <a:t>7</a:t>
            </a:r>
            <a:r>
              <a:rPr lang="en-AU" sz="2800" baseline="30000" dirty="0"/>
              <a:t>th</a:t>
            </a:r>
            <a:r>
              <a:rPr lang="en-AU" sz="2800" dirty="0"/>
              <a:t> Battery</a:t>
            </a:r>
          </a:p>
        </p:txBody>
      </p:sp>
      <p:pic>
        <p:nvPicPr>
          <p:cNvPr id="1026" name="Picture 2"/>
          <p:cNvPicPr>
            <a:picLocks noGrp="1" noChangeAspect="1" noChangeArrowheads="1"/>
          </p:cNvPicPr>
          <p:nvPr>
            <p:ph idx="1"/>
          </p:nvPr>
        </p:nvPicPr>
        <p:blipFill>
          <a:blip r:embed="rId3" cstate="print"/>
          <a:srcRect/>
          <a:stretch>
            <a:fillRect/>
          </a:stretch>
        </p:blipFill>
        <p:spPr bwMode="auto">
          <a:xfrm>
            <a:off x="785786" y="1428736"/>
            <a:ext cx="7892008" cy="5189686"/>
          </a:xfrm>
          <a:prstGeom prst="rect">
            <a:avLst/>
          </a:prstGeom>
          <a:noFill/>
          <a:ln w="9525">
            <a:noFill/>
            <a:miter lim="800000"/>
            <a:headEnd/>
            <a:tailEnd/>
          </a:ln>
          <a:effectLst/>
        </p:spPr>
      </p:pic>
    </p:spTree>
  </p:cSld>
  <p:clrMapOvr>
    <a:masterClrMapping/>
  </p:clrMapOvr>
  <p:transition spd="med" advClick="0" advTm="12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46"/>
          </a:xfrm>
        </p:spPr>
        <p:txBody>
          <a:bodyPr/>
          <a:lstStyle/>
          <a:p>
            <a:r>
              <a:rPr lang="en-AU" dirty="0"/>
              <a:t>Crete- Maleme aerodrome</a:t>
            </a:r>
          </a:p>
        </p:txBody>
      </p:sp>
      <p:pic>
        <p:nvPicPr>
          <p:cNvPr id="6" name="Content Placeholder 5" descr="Bofors_Maleme_Aerodrome_3.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 y="1024849"/>
            <a:ext cx="9144000" cy="5982511"/>
          </a:xfrm>
        </p:spPr>
      </p:pic>
    </p:spTree>
  </p:cSld>
  <p:clrMapOvr>
    <a:masterClrMapping/>
  </p:clrMapOvr>
  <p:transition spd="med" advClick="0" advTm="20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AU" dirty="0"/>
              <a:t>Maleme, April 41</a:t>
            </a:r>
          </a:p>
        </p:txBody>
      </p:sp>
      <p:pic>
        <p:nvPicPr>
          <p:cNvPr id="4" name="Content Placeholder 3" descr="Maleme Apr 41.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8526" y="1052736"/>
            <a:ext cx="9199110" cy="5805264"/>
          </a:xfrm>
        </p:spPr>
      </p:pic>
    </p:spTree>
  </p:cSld>
  <p:clrMapOvr>
    <a:masterClrMapping/>
  </p:clrMapOvr>
  <p:transition spd="med" advClick="0" advTm="20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arachute_Attack_1.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00097" y="0"/>
            <a:ext cx="9660826" cy="7287502"/>
          </a:xfrm>
        </p:spPr>
      </p:pic>
      <p:sp>
        <p:nvSpPr>
          <p:cNvPr id="2" name="Title 1"/>
          <p:cNvSpPr>
            <a:spLocks noGrp="1"/>
          </p:cNvSpPr>
          <p:nvPr>
            <p:ph type="title"/>
          </p:nvPr>
        </p:nvSpPr>
        <p:spPr/>
        <p:txBody>
          <a:bodyPr/>
          <a:lstStyle/>
          <a:p>
            <a:r>
              <a:rPr lang="en-AU" dirty="0"/>
              <a:t>Crete – parachute attack</a:t>
            </a:r>
          </a:p>
        </p:txBody>
      </p:sp>
    </p:spTree>
  </p:cSld>
  <p:clrMapOvr>
    <a:masterClrMapping/>
  </p:clrMapOvr>
  <p:transition spd="med" advClick="0" advTm="20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AU" dirty="0" err="1"/>
              <a:t>Suda</a:t>
            </a:r>
            <a:r>
              <a:rPr lang="en-AU" dirty="0"/>
              <a:t> Bay,  20 May 1941</a:t>
            </a:r>
          </a:p>
        </p:txBody>
      </p:sp>
      <p:pic>
        <p:nvPicPr>
          <p:cNvPr id="4" name="Content Placeholder 3" descr="Suda Bay 20 May 41.jpg"/>
          <p:cNvPicPr>
            <a:picLocks noGrp="1" noChangeAspect="1"/>
          </p:cNvPicPr>
          <p:nvPr>
            <p:ph idx="1"/>
          </p:nvPr>
        </p:nvPicPr>
        <p:blipFill>
          <a:blip r:embed="rId3" cstate="print"/>
          <a:stretch>
            <a:fillRect/>
          </a:stretch>
        </p:blipFill>
        <p:spPr>
          <a:xfrm>
            <a:off x="1" y="1020760"/>
            <a:ext cx="9124124" cy="5837240"/>
          </a:xfrm>
        </p:spPr>
      </p:pic>
    </p:spTree>
  </p:cSld>
  <p:clrMapOvr>
    <a:masterClrMapping/>
  </p:clrMapOvr>
  <p:transition spd="med" advClick="0" advTm="20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6369072"/>
          </a:xfrm>
        </p:spPr>
        <p:txBody>
          <a:bodyPr/>
          <a:lstStyle/>
          <a:p>
            <a:r>
              <a:rPr lang="en-AU" dirty="0"/>
              <a:t>Crete </a:t>
            </a:r>
            <a:br>
              <a:rPr lang="en-AU" dirty="0"/>
            </a:br>
            <a:br>
              <a:rPr lang="en-AU" dirty="0"/>
            </a:br>
            <a:r>
              <a:rPr lang="en-AU" dirty="0"/>
              <a:t>– troops awaiting evacuation, </a:t>
            </a:r>
            <a:r>
              <a:rPr lang="en-AU" dirty="0" err="1"/>
              <a:t>Sphakia</a:t>
            </a:r>
            <a:r>
              <a:rPr lang="en-AU" dirty="0"/>
              <a:t> beach</a:t>
            </a:r>
          </a:p>
        </p:txBody>
      </p:sp>
      <p:pic>
        <p:nvPicPr>
          <p:cNvPr id="4" name="Content Placeholder 3" descr="Awaiting_Evacuation_Sphakia_1.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874074" y="0"/>
            <a:ext cx="4027207" cy="6858001"/>
          </a:xfrm>
        </p:spPr>
      </p:pic>
    </p:spTree>
  </p:cSld>
  <p:clrMapOvr>
    <a:masterClrMapping/>
  </p:clrMapOvr>
  <p:transition spd="med" advClick="0" advTm="20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00108"/>
          </a:xfrm>
        </p:spPr>
        <p:txBody>
          <a:bodyPr>
            <a:normAutofit fontScale="90000"/>
          </a:bodyPr>
          <a:lstStyle/>
          <a:p>
            <a:r>
              <a:rPr lang="en-AU" dirty="0"/>
              <a:t>Crete – </a:t>
            </a:r>
            <a:r>
              <a:rPr lang="en-AU" dirty="0" err="1"/>
              <a:t>Sphakia</a:t>
            </a:r>
            <a:r>
              <a:rPr lang="en-AU" dirty="0"/>
              <a:t> beach </a:t>
            </a:r>
            <a:br>
              <a:rPr lang="en-AU" dirty="0"/>
            </a:br>
            <a:r>
              <a:rPr lang="en-AU" sz="3100" dirty="0"/>
              <a:t>troop evacuation point from Crete to Egypt </a:t>
            </a:r>
          </a:p>
        </p:txBody>
      </p:sp>
      <p:pic>
        <p:nvPicPr>
          <p:cNvPr id="4" name="Content Placeholder 3" descr="Sphakia_Beach_1.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42974" y="1142984"/>
            <a:ext cx="6643735" cy="5798867"/>
          </a:xfrm>
        </p:spPr>
      </p:pic>
    </p:spTree>
  </p:cSld>
  <p:clrMapOvr>
    <a:masterClrMapping/>
  </p:clrMapOvr>
  <p:transition spd="med" advClick="0" advTm="20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AU" sz="3600" b="1" dirty="0">
                <a:solidFill>
                  <a:srgbClr val="FF0000"/>
                </a:solidFill>
              </a:rPr>
              <a:t>The 2</a:t>
            </a:r>
            <a:r>
              <a:rPr lang="en-AU" sz="3600" b="1" baseline="30000" dirty="0">
                <a:solidFill>
                  <a:srgbClr val="FF0000"/>
                </a:solidFill>
              </a:rPr>
              <a:t>nd</a:t>
            </a:r>
            <a:r>
              <a:rPr lang="en-AU" sz="3600" b="1" dirty="0">
                <a:solidFill>
                  <a:srgbClr val="FF0000"/>
                </a:solidFill>
              </a:rPr>
              <a:t>/3</a:t>
            </a:r>
            <a:r>
              <a:rPr lang="en-AU" sz="3600" b="1" baseline="30000" dirty="0">
                <a:solidFill>
                  <a:srgbClr val="FF0000"/>
                </a:solidFill>
              </a:rPr>
              <a:t>rd</a:t>
            </a:r>
            <a:r>
              <a:rPr lang="en-AU" sz="3600" b="1" dirty="0">
                <a:solidFill>
                  <a:srgbClr val="FF0000"/>
                </a:solidFill>
              </a:rPr>
              <a:t> Australian Light Anti-Aircraft Regiment</a:t>
            </a:r>
          </a:p>
        </p:txBody>
      </p:sp>
      <p:sp>
        <p:nvSpPr>
          <p:cNvPr id="3" name="Content Placeholder 2"/>
          <p:cNvSpPr>
            <a:spLocks noGrp="1"/>
          </p:cNvSpPr>
          <p:nvPr>
            <p:ph idx="1"/>
          </p:nvPr>
        </p:nvSpPr>
        <p:spPr>
          <a:xfrm>
            <a:off x="642910" y="1357298"/>
            <a:ext cx="8001056" cy="5500702"/>
          </a:xfrm>
        </p:spPr>
        <p:txBody>
          <a:bodyPr>
            <a:normAutofit/>
          </a:bodyPr>
          <a:lstStyle/>
          <a:p>
            <a:endParaRPr lang="en-AU" sz="2800" dirty="0"/>
          </a:p>
          <a:p>
            <a:pPr>
              <a:buNone/>
            </a:pPr>
            <a:r>
              <a:rPr lang="en-AU" dirty="0"/>
              <a:t>    Successes achieved by Germany early in World War II created an urgent demand for light anti-aircraft artillery to combat the menace.</a:t>
            </a:r>
            <a:endParaRPr lang="en-AU" sz="1600" dirty="0"/>
          </a:p>
          <a:p>
            <a:pPr>
              <a:buNone/>
            </a:pPr>
            <a:r>
              <a:rPr lang="en-AU" dirty="0"/>
              <a:t>    The 7</a:t>
            </a:r>
            <a:r>
              <a:rPr lang="en-AU" baseline="30000" dirty="0"/>
              <a:t>th</a:t>
            </a:r>
            <a:r>
              <a:rPr lang="en-AU" dirty="0"/>
              <a:t>, 8</a:t>
            </a:r>
            <a:r>
              <a:rPr lang="en-AU" baseline="30000" dirty="0"/>
              <a:t>th</a:t>
            </a:r>
            <a:r>
              <a:rPr lang="en-AU" dirty="0"/>
              <a:t> and 9</a:t>
            </a:r>
            <a:r>
              <a:rPr lang="en-AU" baseline="30000" dirty="0"/>
              <a:t>th</a:t>
            </a:r>
            <a:r>
              <a:rPr lang="en-AU" dirty="0"/>
              <a:t> Batteries of the 2</a:t>
            </a:r>
            <a:r>
              <a:rPr lang="en-AU" baseline="30000" dirty="0"/>
              <a:t>nd</a:t>
            </a:r>
            <a:r>
              <a:rPr lang="en-AU" dirty="0"/>
              <a:t>/3</a:t>
            </a:r>
            <a:r>
              <a:rPr lang="en-AU" baseline="30000" dirty="0"/>
              <a:t>rd</a:t>
            </a:r>
            <a:r>
              <a:rPr lang="en-AU" dirty="0"/>
              <a:t> Australian Light Anti-Aircraft Regiment established in 1940 were the first unit in the AIF raised to combat the scourge of the dive-bombers and low-flying strafing aircraft</a:t>
            </a:r>
          </a:p>
          <a:p>
            <a:endParaRPr lang="en-AU" sz="2800" dirty="0"/>
          </a:p>
        </p:txBody>
      </p:sp>
      <p:sp>
        <p:nvSpPr>
          <p:cNvPr id="4" name="TextBox 3"/>
          <p:cNvSpPr txBox="1"/>
          <p:nvPr/>
        </p:nvSpPr>
        <p:spPr>
          <a:xfrm>
            <a:off x="2571736" y="6500834"/>
            <a:ext cx="6215106" cy="369332"/>
          </a:xfrm>
          <a:prstGeom prst="rect">
            <a:avLst/>
          </a:prstGeom>
          <a:noFill/>
        </p:spPr>
        <p:txBody>
          <a:bodyPr wrap="square" rtlCol="0">
            <a:spAutoFit/>
          </a:bodyPr>
          <a:lstStyle/>
          <a:p>
            <a:pPr algn="r"/>
            <a:r>
              <a:rPr lang="en-AU" dirty="0">
                <a:solidFill>
                  <a:srgbClr val="FF0000"/>
                </a:solidFill>
              </a:rPr>
              <a:t>Adapted  from the fly-leaf of </a:t>
            </a:r>
            <a:r>
              <a:rPr lang="en-AU" i="1" dirty="0">
                <a:solidFill>
                  <a:srgbClr val="FF0000"/>
                </a:solidFill>
              </a:rPr>
              <a:t>On Target </a:t>
            </a:r>
            <a:r>
              <a:rPr lang="en-AU" dirty="0">
                <a:solidFill>
                  <a:srgbClr val="FF0000"/>
                </a:solidFill>
              </a:rPr>
              <a:t>1987</a:t>
            </a:r>
          </a:p>
        </p:txBody>
      </p:sp>
    </p:spTree>
  </p:cSld>
  <p:clrMapOvr>
    <a:masterClrMapping/>
  </p:clrMapOvr>
  <p:transition spd="med" advClick="0" advTm="20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MS Hereward.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flipH="1">
            <a:off x="0" y="571480"/>
            <a:ext cx="9286940" cy="6564913"/>
          </a:xfrm>
        </p:spPr>
      </p:pic>
      <p:sp>
        <p:nvSpPr>
          <p:cNvPr id="2" name="Title 1"/>
          <p:cNvSpPr>
            <a:spLocks noGrp="1"/>
          </p:cNvSpPr>
          <p:nvPr>
            <p:ph type="title"/>
          </p:nvPr>
        </p:nvSpPr>
        <p:spPr>
          <a:xfrm>
            <a:off x="357158" y="0"/>
            <a:ext cx="8229600" cy="1714488"/>
          </a:xfrm>
        </p:spPr>
        <p:txBody>
          <a:bodyPr>
            <a:normAutofit fontScale="90000"/>
          </a:bodyPr>
          <a:lstStyle/>
          <a:p>
            <a:r>
              <a:rPr lang="en-AU" b="1" dirty="0"/>
              <a:t>HMS </a:t>
            </a:r>
            <a:r>
              <a:rPr lang="en-AU" b="1" dirty="0" err="1"/>
              <a:t>Hereward</a:t>
            </a:r>
            <a:r>
              <a:rPr lang="en-AU" b="1" dirty="0"/>
              <a:t> – evacuated many of </a:t>
            </a:r>
            <a:br>
              <a:rPr lang="en-AU" b="1" dirty="0"/>
            </a:br>
            <a:r>
              <a:rPr lang="en-AU" b="1" dirty="0"/>
              <a:t>B Troop from Heraklion but was sunk by enemy fire. </a:t>
            </a:r>
          </a:p>
        </p:txBody>
      </p:sp>
      <p:sp>
        <p:nvSpPr>
          <p:cNvPr id="6" name="TextBox 5"/>
          <p:cNvSpPr txBox="1"/>
          <p:nvPr/>
        </p:nvSpPr>
        <p:spPr>
          <a:xfrm>
            <a:off x="1285852" y="4857760"/>
            <a:ext cx="8215370" cy="707886"/>
          </a:xfrm>
          <a:prstGeom prst="rect">
            <a:avLst/>
          </a:prstGeom>
          <a:noFill/>
        </p:spPr>
        <p:txBody>
          <a:bodyPr wrap="square" rtlCol="0">
            <a:spAutoFit/>
          </a:bodyPr>
          <a:lstStyle/>
          <a:p>
            <a:r>
              <a:rPr lang="en-AU" sz="4000" b="1" dirty="0"/>
              <a:t>Many evacuees were drowned.</a:t>
            </a:r>
          </a:p>
        </p:txBody>
      </p:sp>
    </p:spTree>
  </p:cSld>
  <p:clrMapOvr>
    <a:masterClrMapping/>
  </p:clrMapOvr>
  <p:transition spd="med" advClick="0" advTm="2000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n_Board_HMS_Kelvin.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928670"/>
            <a:ext cx="8206640" cy="6190558"/>
          </a:xfrm>
        </p:spPr>
      </p:pic>
      <p:sp>
        <p:nvSpPr>
          <p:cNvPr id="2" name="Title 1"/>
          <p:cNvSpPr>
            <a:spLocks noGrp="1"/>
          </p:cNvSpPr>
          <p:nvPr>
            <p:ph type="title"/>
          </p:nvPr>
        </p:nvSpPr>
        <p:spPr>
          <a:xfrm>
            <a:off x="457200" y="274638"/>
            <a:ext cx="8229600" cy="868346"/>
          </a:xfrm>
        </p:spPr>
        <p:txBody>
          <a:bodyPr>
            <a:normAutofit fontScale="90000"/>
          </a:bodyPr>
          <a:lstStyle/>
          <a:p>
            <a:r>
              <a:rPr lang="en-AU" dirty="0"/>
              <a:t>On board HMS Kelvin – evacuating from </a:t>
            </a:r>
            <a:r>
              <a:rPr lang="en-AU" dirty="0" err="1"/>
              <a:t>Sphakia</a:t>
            </a:r>
            <a:endParaRPr lang="en-AU" dirty="0"/>
          </a:p>
        </p:txBody>
      </p:sp>
    </p:spTree>
  </p:cSld>
  <p:clrMapOvr>
    <a:masterClrMapping/>
  </p:clrMapOvr>
  <p:transition spd="med" advClick="0" advTm="2000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in front of a train&#10;&#10;Description automatically generated with low confidence">
            <a:extLst>
              <a:ext uri="{FF2B5EF4-FFF2-40B4-BE49-F238E27FC236}">
                <a16:creationId xmlns:a16="http://schemas.microsoft.com/office/drawing/2014/main" id="{739AECF9-154E-56EE-B6BB-E791DEC1C53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448886" y="188640"/>
            <a:ext cx="4695114" cy="6854180"/>
          </a:xfrm>
          <a:prstGeom prst="rect">
            <a:avLst/>
          </a:prstGeom>
        </p:spPr>
      </p:pic>
      <p:sp>
        <p:nvSpPr>
          <p:cNvPr id="2" name="TextBox 1">
            <a:extLst>
              <a:ext uri="{FF2B5EF4-FFF2-40B4-BE49-F238E27FC236}">
                <a16:creationId xmlns:a16="http://schemas.microsoft.com/office/drawing/2014/main" id="{5648F3F2-C14C-7300-7A2E-E3976D1461FE}"/>
              </a:ext>
            </a:extLst>
          </p:cNvPr>
          <p:cNvSpPr txBox="1"/>
          <p:nvPr/>
        </p:nvSpPr>
        <p:spPr>
          <a:xfrm>
            <a:off x="349370" y="2966409"/>
            <a:ext cx="2445589" cy="1200329"/>
          </a:xfrm>
          <a:prstGeom prst="rect">
            <a:avLst/>
          </a:prstGeom>
          <a:noFill/>
        </p:spPr>
        <p:txBody>
          <a:bodyPr wrap="square" rtlCol="0">
            <a:spAutoFit/>
          </a:bodyPr>
          <a:lstStyle/>
          <a:p>
            <a:pPr algn="ctr"/>
            <a:r>
              <a:rPr lang="en-US" sz="2400" dirty="0">
                <a:solidFill>
                  <a:schemeClr val="bg1"/>
                </a:solidFill>
              </a:rPr>
              <a:t>Ken Welsh in German Stalag </a:t>
            </a:r>
          </a:p>
          <a:p>
            <a:pPr algn="ctr"/>
            <a:r>
              <a:rPr lang="en-US" sz="2400" dirty="0">
                <a:solidFill>
                  <a:schemeClr val="bg1"/>
                </a:solidFill>
              </a:rPr>
              <a:t>August 1942</a:t>
            </a:r>
          </a:p>
        </p:txBody>
      </p:sp>
      <p:sp>
        <p:nvSpPr>
          <p:cNvPr id="3" name="TextBox 2">
            <a:extLst>
              <a:ext uri="{FF2B5EF4-FFF2-40B4-BE49-F238E27FC236}">
                <a16:creationId xmlns:a16="http://schemas.microsoft.com/office/drawing/2014/main" id="{898B0E92-70F0-D8DC-7B97-8C60028E5F89}"/>
              </a:ext>
            </a:extLst>
          </p:cNvPr>
          <p:cNvSpPr txBox="1"/>
          <p:nvPr/>
        </p:nvSpPr>
        <p:spPr>
          <a:xfrm>
            <a:off x="179513" y="980728"/>
            <a:ext cx="4269374" cy="2215991"/>
          </a:xfrm>
          <a:prstGeom prst="rect">
            <a:avLst/>
          </a:prstGeom>
          <a:noFill/>
        </p:spPr>
        <p:txBody>
          <a:bodyPr wrap="square" rtlCol="0">
            <a:spAutoFit/>
          </a:bodyPr>
          <a:lstStyle/>
          <a:p>
            <a:pPr algn="ctr"/>
            <a:r>
              <a:rPr lang="en-US" sz="4000" dirty="0"/>
              <a:t>Ken Welsh </a:t>
            </a:r>
          </a:p>
          <a:p>
            <a:pPr algn="ctr"/>
            <a:r>
              <a:rPr lang="en-US" sz="4000" dirty="0"/>
              <a:t>in German Stalag</a:t>
            </a:r>
          </a:p>
          <a:p>
            <a:pPr algn="ctr"/>
            <a:r>
              <a:rPr lang="en-US" sz="4000" dirty="0"/>
              <a:t>August 1942</a:t>
            </a:r>
          </a:p>
          <a:p>
            <a:endParaRPr lang="en-US" dirty="0"/>
          </a:p>
        </p:txBody>
      </p:sp>
    </p:spTree>
    <p:extLst>
      <p:ext uri="{BB962C8B-B14F-4D97-AF65-F5344CB8AC3E}">
        <p14:creationId xmlns:p14="http://schemas.microsoft.com/office/powerpoint/2010/main" val="4110701999"/>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86238" cy="6297634"/>
          </a:xfrm>
        </p:spPr>
        <p:txBody>
          <a:bodyPr/>
          <a:lstStyle/>
          <a:p>
            <a:r>
              <a:rPr lang="en-AU" dirty="0"/>
              <a:t>Roy East</a:t>
            </a:r>
            <a:br>
              <a:rPr lang="en-AU" dirty="0"/>
            </a:br>
            <a:br>
              <a:rPr lang="en-AU" dirty="0"/>
            </a:br>
            <a:r>
              <a:rPr lang="en-AU" dirty="0"/>
              <a:t>7</a:t>
            </a:r>
            <a:r>
              <a:rPr lang="en-AU" baseline="30000" dirty="0"/>
              <a:t>th</a:t>
            </a:r>
            <a:r>
              <a:rPr lang="en-AU" dirty="0"/>
              <a:t> Battery</a:t>
            </a:r>
          </a:p>
        </p:txBody>
      </p:sp>
      <p:pic>
        <p:nvPicPr>
          <p:cNvPr id="4" name="Content Placeholder 3" descr="Roy_East.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683852" y="0"/>
            <a:ext cx="4460148" cy="6946641"/>
          </a:xfrm>
        </p:spPr>
      </p:pic>
    </p:spTree>
  </p:cSld>
  <p:clrMapOvr>
    <a:masterClrMapping/>
  </p:clrMapOvr>
  <p:transition spd="med" advClick="0" advTm="20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E7B98A-6814-B341-5E35-1C6E103B2789}"/>
              </a:ext>
            </a:extLst>
          </p:cNvPr>
          <p:cNvSpPr>
            <a:spLocks noGrp="1"/>
          </p:cNvSpPr>
          <p:nvPr>
            <p:ph type="title"/>
          </p:nvPr>
        </p:nvSpPr>
        <p:spPr>
          <a:xfrm>
            <a:off x="495032" y="1525989"/>
            <a:ext cx="3309016" cy="2273043"/>
          </a:xfrm>
        </p:spPr>
        <p:txBody>
          <a:bodyPr vert="horz" lIns="68580" tIns="34290" rIns="68580" bIns="34290" rtlCol="0" anchor="b">
            <a:normAutofit/>
          </a:bodyPr>
          <a:lstStyle/>
          <a:p>
            <a:pPr algn="ctr"/>
            <a:r>
              <a:rPr lang="en-US" sz="3200" dirty="0"/>
              <a:t>Mario </a:t>
            </a:r>
            <a:br>
              <a:rPr lang="en-US" sz="3200" dirty="0"/>
            </a:br>
            <a:r>
              <a:rPr lang="en-US" sz="3200" dirty="0"/>
              <a:t>(‘Murray’ or ‘</a:t>
            </a:r>
            <a:r>
              <a:rPr lang="en-US" sz="3200" dirty="0" err="1"/>
              <a:t>Tak</a:t>
            </a:r>
            <a:r>
              <a:rPr lang="en-US" sz="3200" dirty="0"/>
              <a:t>’) </a:t>
            </a:r>
            <a:r>
              <a:rPr lang="en-US" sz="3200" dirty="0" err="1"/>
              <a:t>Takasuka</a:t>
            </a:r>
            <a:br>
              <a:rPr lang="en-US" sz="3200" dirty="0"/>
            </a:br>
            <a:r>
              <a:rPr lang="en-US" sz="3200" dirty="0"/>
              <a:t>VX37123</a:t>
            </a:r>
          </a:p>
        </p:txBody>
      </p:sp>
      <p:pic>
        <p:nvPicPr>
          <p:cNvPr id="7" name="Picture 6" descr="A person in a uniform&#10;&#10;Description automatically generated with low confidence">
            <a:extLst>
              <a:ext uri="{FF2B5EF4-FFF2-40B4-BE49-F238E27FC236}">
                <a16:creationId xmlns:a16="http://schemas.microsoft.com/office/drawing/2014/main" id="{ED279DC3-14C4-44BB-9F95-00BC17A047B7}"/>
              </a:ext>
            </a:extLst>
          </p:cNvPr>
          <p:cNvPicPr>
            <a:picLocks noChangeAspect="1"/>
          </p:cNvPicPr>
          <p:nvPr/>
        </p:nvPicPr>
        <p:blipFill>
          <a:blip r:embed="rId2"/>
          <a:stretch>
            <a:fillRect/>
          </a:stretch>
        </p:blipFill>
        <p:spPr>
          <a:xfrm>
            <a:off x="5010454" y="1200149"/>
            <a:ext cx="3329333" cy="4424364"/>
          </a:xfrm>
          <a:prstGeom prst="rect">
            <a:avLst/>
          </a:prstGeom>
        </p:spPr>
      </p:pic>
    </p:spTree>
    <p:extLst>
      <p:ext uri="{BB962C8B-B14F-4D97-AF65-F5344CB8AC3E}">
        <p14:creationId xmlns:p14="http://schemas.microsoft.com/office/powerpoint/2010/main" val="209174816"/>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in a uniform&#10;&#10;Description automatically generated with medium confidence">
            <a:extLst>
              <a:ext uri="{FF2B5EF4-FFF2-40B4-BE49-F238E27FC236}">
                <a16:creationId xmlns:a16="http://schemas.microsoft.com/office/drawing/2014/main" id="{B1361FAD-4BC8-447E-8A9C-A3D6AC3D55AD}"/>
              </a:ext>
            </a:extLst>
          </p:cNvPr>
          <p:cNvPicPr>
            <a:picLocks noChangeAspect="1"/>
          </p:cNvPicPr>
          <p:nvPr/>
        </p:nvPicPr>
        <p:blipFill rotWithShape="1">
          <a:blip r:embed="rId2"/>
          <a:srcRect t="18180" r="-1" b="23679"/>
          <a:stretch/>
        </p:blipFill>
        <p:spPr>
          <a:xfrm>
            <a:off x="3028949" y="857258"/>
            <a:ext cx="6120020" cy="5156857"/>
          </a:xfrm>
          <a:prstGeom prst="rect">
            <a:avLst/>
          </a:prstGeom>
        </p:spPr>
      </p:pic>
      <p:sp>
        <p:nvSpPr>
          <p:cNvPr id="2" name="Title 1">
            <a:extLst>
              <a:ext uri="{FF2B5EF4-FFF2-40B4-BE49-F238E27FC236}">
                <a16:creationId xmlns:a16="http://schemas.microsoft.com/office/drawing/2014/main" id="{E5706F16-BF46-4A2E-9508-7BEC4F210EE6}"/>
              </a:ext>
            </a:extLst>
          </p:cNvPr>
          <p:cNvSpPr>
            <a:spLocks noGrp="1"/>
          </p:cNvSpPr>
          <p:nvPr>
            <p:ph type="title"/>
          </p:nvPr>
        </p:nvSpPr>
        <p:spPr>
          <a:xfrm>
            <a:off x="400855" y="3070041"/>
            <a:ext cx="2289220" cy="2648552"/>
          </a:xfrm>
        </p:spPr>
        <p:txBody>
          <a:bodyPr vert="horz" lIns="68580" tIns="34290" rIns="68580" bIns="34290" rtlCol="0" anchor="t">
            <a:normAutofit/>
          </a:bodyPr>
          <a:lstStyle/>
          <a:p>
            <a:r>
              <a:rPr lang="en-US" sz="3200" dirty="0"/>
              <a:t>‘Mario on leave in Cairo, 1941</a:t>
            </a:r>
            <a:r>
              <a:rPr lang="en-US" sz="3000" b="1" dirty="0">
                <a:solidFill>
                  <a:srgbClr val="FFFFFF"/>
                </a:solidFill>
              </a:rPr>
              <a:t>’</a:t>
            </a:r>
          </a:p>
        </p:txBody>
      </p:sp>
      <p:sp>
        <p:nvSpPr>
          <p:cNvPr id="11" name="TextBox 10">
            <a:extLst>
              <a:ext uri="{FF2B5EF4-FFF2-40B4-BE49-F238E27FC236}">
                <a16:creationId xmlns:a16="http://schemas.microsoft.com/office/drawing/2014/main" id="{AA33D82A-F30D-49EA-99D4-84C3F89CA8CA}"/>
              </a:ext>
            </a:extLst>
          </p:cNvPr>
          <p:cNvSpPr txBox="1"/>
          <p:nvPr/>
        </p:nvSpPr>
        <p:spPr>
          <a:xfrm>
            <a:off x="583442" y="1415102"/>
            <a:ext cx="2106633" cy="1036794"/>
          </a:xfrm>
          <a:prstGeom prst="rect">
            <a:avLst/>
          </a:prstGeom>
        </p:spPr>
        <p:txBody>
          <a:bodyPr vert="horz" lIns="68580" tIns="34290" rIns="68580" bIns="34290" rtlCol="0" anchor="b">
            <a:normAutofit/>
          </a:bodyPr>
          <a:lstStyle/>
          <a:p>
            <a:pPr algn="r">
              <a:lnSpc>
                <a:spcPct val="90000"/>
              </a:lnSpc>
              <a:spcBef>
                <a:spcPts val="750"/>
              </a:spcBef>
            </a:pPr>
            <a:r>
              <a:rPr lang="en-US" sz="2000" dirty="0"/>
              <a:t>Source: State Library of Victoria</a:t>
            </a:r>
          </a:p>
        </p:txBody>
      </p:sp>
    </p:spTree>
    <p:extLst>
      <p:ext uri="{BB962C8B-B14F-4D97-AF65-F5344CB8AC3E}">
        <p14:creationId xmlns:p14="http://schemas.microsoft.com/office/powerpoint/2010/main" val="3704348979"/>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AU" dirty="0"/>
              <a:t>Hill 95 August 1941</a:t>
            </a:r>
          </a:p>
        </p:txBody>
      </p:sp>
      <p:pic>
        <p:nvPicPr>
          <p:cNvPr id="4" name="Content Placeholder 3" descr="Hill 95 August 41.jpg"/>
          <p:cNvPicPr>
            <a:picLocks noGrp="1" noChangeAspect="1"/>
          </p:cNvPicPr>
          <p:nvPr>
            <p:ph idx="1"/>
          </p:nvPr>
        </p:nvPicPr>
        <p:blipFill>
          <a:blip r:embed="rId3" cstate="print"/>
          <a:stretch>
            <a:fillRect/>
          </a:stretch>
        </p:blipFill>
        <p:spPr>
          <a:xfrm>
            <a:off x="683568" y="1077216"/>
            <a:ext cx="8068366" cy="5780784"/>
          </a:xfrm>
        </p:spPr>
      </p:pic>
    </p:spTree>
  </p:cSld>
  <p:clrMapOvr>
    <a:masterClrMapping/>
  </p:clrMapOvr>
  <p:transition spd="med" advClick="0" advTm="2000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srcRect/>
          <a:stretch>
            <a:fillRect/>
          </a:stretch>
        </p:blipFill>
        <p:spPr bwMode="auto">
          <a:xfrm>
            <a:off x="0" y="260648"/>
            <a:ext cx="9393935" cy="6195733"/>
          </a:xfrm>
          <a:prstGeom prst="rect">
            <a:avLst/>
          </a:prstGeom>
          <a:noFill/>
          <a:ln w="9525">
            <a:noFill/>
            <a:miter lim="800000"/>
            <a:headEnd/>
            <a:tailEnd/>
          </a:ln>
        </p:spPr>
      </p:pic>
      <p:sp>
        <p:nvSpPr>
          <p:cNvPr id="2" name="Title 1"/>
          <p:cNvSpPr>
            <a:spLocks noGrp="1"/>
          </p:cNvSpPr>
          <p:nvPr>
            <p:ph type="title"/>
          </p:nvPr>
        </p:nvSpPr>
        <p:spPr>
          <a:xfrm>
            <a:off x="467544" y="260648"/>
            <a:ext cx="8229600" cy="1143000"/>
          </a:xfrm>
        </p:spPr>
        <p:txBody>
          <a:bodyPr>
            <a:normAutofit fontScale="90000"/>
          </a:bodyPr>
          <a:lstStyle/>
          <a:p>
            <a:r>
              <a:rPr lang="en-AU" sz="4900" dirty="0"/>
              <a:t>Reinforcements </a:t>
            </a:r>
            <a:br>
              <a:rPr lang="en-AU" dirty="0"/>
            </a:br>
            <a:r>
              <a:rPr lang="en-AU" sz="4000" dirty="0"/>
              <a:t>Beirut September 1941</a:t>
            </a:r>
          </a:p>
        </p:txBody>
      </p:sp>
    </p:spTree>
  </p:cSld>
  <p:clrMapOvr>
    <a:masterClrMapping/>
  </p:clrMapOvr>
  <p:transition spd="med" advClick="0" advTm="2000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7</a:t>
            </a:r>
            <a:r>
              <a:rPr lang="en-AU" baseline="30000" dirty="0"/>
              <a:t>th</a:t>
            </a:r>
            <a:r>
              <a:rPr lang="en-AU" dirty="0"/>
              <a:t> Battery – group 2</a:t>
            </a:r>
            <a:br>
              <a:rPr lang="en-AU" dirty="0"/>
            </a:br>
            <a:r>
              <a:rPr lang="en-AU" dirty="0"/>
              <a:t>in Egypt</a:t>
            </a:r>
          </a:p>
        </p:txBody>
      </p:sp>
      <p:pic>
        <p:nvPicPr>
          <p:cNvPr id="4" name="Content Placeholder 3" descr="7_Battery_Group_2.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57224" y="1714488"/>
            <a:ext cx="7543820" cy="5572140"/>
          </a:xfrm>
        </p:spPr>
      </p:pic>
    </p:spTree>
  </p:cSld>
  <p:clrMapOvr>
    <a:masterClrMapping/>
  </p:clrMapOvr>
  <p:transition spd="med" advClick="0" advTm="2000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7</a:t>
            </a:r>
            <a:r>
              <a:rPr lang="en-AU" baseline="30000" dirty="0"/>
              <a:t>th</a:t>
            </a:r>
            <a:r>
              <a:rPr lang="en-AU" dirty="0"/>
              <a:t> Battery – group 7</a:t>
            </a:r>
            <a:br>
              <a:rPr lang="en-AU" dirty="0"/>
            </a:br>
            <a:r>
              <a:rPr lang="en-AU" dirty="0"/>
              <a:t>in Egypt </a:t>
            </a:r>
          </a:p>
        </p:txBody>
      </p:sp>
      <p:pic>
        <p:nvPicPr>
          <p:cNvPr id="4" name="Content Placeholder 3" descr="7_Battery_Group_7.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42910" y="1428736"/>
            <a:ext cx="7918670" cy="5905065"/>
          </a:xfrm>
        </p:spPr>
      </p:pic>
    </p:spTree>
  </p:cSld>
  <p:clrMapOvr>
    <a:masterClrMapping/>
  </p:clrMapOvr>
  <p:transition spd="med" advClick="0" advTm="2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66"/>
            <a:ext cx="8229600" cy="5857916"/>
          </a:xfrm>
        </p:spPr>
        <p:txBody>
          <a:bodyPr>
            <a:normAutofit fontScale="92500" lnSpcReduction="10000"/>
          </a:bodyPr>
          <a:lstStyle/>
          <a:p>
            <a:endParaRPr lang="en-AU" dirty="0"/>
          </a:p>
          <a:p>
            <a:pPr>
              <a:buNone/>
            </a:pPr>
            <a:r>
              <a:rPr lang="en-AU" sz="3500" dirty="0"/>
              <a:t>    The Regiment, in action, rarely functioned as a unit but rather in Batteries with Troops scattered and individual guns often allocated separate roles, acting independently.</a:t>
            </a:r>
          </a:p>
          <a:p>
            <a:pPr>
              <a:buNone/>
            </a:pPr>
            <a:endParaRPr lang="en-AU" sz="3500" dirty="0"/>
          </a:p>
          <a:p>
            <a:pPr>
              <a:buNone/>
            </a:pPr>
            <a:endParaRPr lang="en-AU" sz="3500" dirty="0"/>
          </a:p>
          <a:p>
            <a:pPr>
              <a:buNone/>
            </a:pPr>
            <a:r>
              <a:rPr lang="en-AU" sz="3500" dirty="0"/>
              <a:t>    The Regiment’s members participated in operations in the Western Desert, Tobruk, Crete, Syria, Australia, New Guinea, the islands and North West Borneo.</a:t>
            </a:r>
          </a:p>
          <a:p>
            <a:pPr>
              <a:buNone/>
            </a:pPr>
            <a:r>
              <a:rPr lang="en-AU" sz="3500" dirty="0"/>
              <a:t> </a:t>
            </a:r>
          </a:p>
        </p:txBody>
      </p:sp>
      <p:sp>
        <p:nvSpPr>
          <p:cNvPr id="4" name="TextBox 3"/>
          <p:cNvSpPr txBox="1"/>
          <p:nvPr/>
        </p:nvSpPr>
        <p:spPr>
          <a:xfrm>
            <a:off x="4214810" y="6429396"/>
            <a:ext cx="4714908" cy="369332"/>
          </a:xfrm>
          <a:prstGeom prst="rect">
            <a:avLst/>
          </a:prstGeom>
          <a:noFill/>
        </p:spPr>
        <p:txBody>
          <a:bodyPr wrap="square" rtlCol="0">
            <a:spAutoFit/>
          </a:bodyPr>
          <a:lstStyle/>
          <a:p>
            <a:pPr algn="r"/>
            <a:r>
              <a:rPr lang="en-AU" dirty="0">
                <a:solidFill>
                  <a:srgbClr val="FF0000"/>
                </a:solidFill>
              </a:rPr>
              <a:t>Adapted  from the fly-leaf of </a:t>
            </a:r>
            <a:r>
              <a:rPr lang="en-AU" i="1" dirty="0">
                <a:solidFill>
                  <a:srgbClr val="FF0000"/>
                </a:solidFill>
              </a:rPr>
              <a:t>On Target </a:t>
            </a:r>
            <a:r>
              <a:rPr lang="en-AU" dirty="0">
                <a:solidFill>
                  <a:srgbClr val="FF0000"/>
                </a:solidFill>
              </a:rPr>
              <a:t>1987</a:t>
            </a:r>
          </a:p>
        </p:txBody>
      </p:sp>
    </p:spTree>
  </p:cSld>
  <p:clrMapOvr>
    <a:masterClrMapping/>
  </p:clrMapOvr>
  <p:transition spd="med" advClick="0" advTm="2000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Rex Emmett (&amp; </a:t>
            </a:r>
            <a:r>
              <a:rPr lang="en-AU" dirty="0" err="1"/>
              <a:t>Bty</a:t>
            </a:r>
            <a:r>
              <a:rPr lang="en-AU" dirty="0"/>
              <a:t>) loading </a:t>
            </a:r>
            <a:r>
              <a:rPr lang="en-AU" dirty="0" err="1"/>
              <a:t>Bofors</a:t>
            </a:r>
            <a:br>
              <a:rPr lang="en-AU" dirty="0"/>
            </a:br>
            <a:r>
              <a:rPr lang="en-AU" dirty="0"/>
              <a:t>1942</a:t>
            </a:r>
          </a:p>
        </p:txBody>
      </p:sp>
      <p:sp>
        <p:nvSpPr>
          <p:cNvPr id="3" name="Content Placeholder 2"/>
          <p:cNvSpPr>
            <a:spLocks noGrp="1"/>
          </p:cNvSpPr>
          <p:nvPr>
            <p:ph idx="1"/>
          </p:nvPr>
        </p:nvSpPr>
        <p:spPr/>
        <p:txBody>
          <a:bodyPr/>
          <a:lstStyle/>
          <a:p>
            <a:endParaRPr lang="en-AU" dirty="0"/>
          </a:p>
        </p:txBody>
      </p:sp>
      <p:pic>
        <p:nvPicPr>
          <p:cNvPr id="11266" name="Picture 2" descr="D:\15 Rex Emmett Loading Bofor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9592" y="1412776"/>
            <a:ext cx="7488832" cy="5230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069163"/>
      </p:ext>
    </p:extLst>
  </p:cSld>
  <p:clrMapOvr>
    <a:masterClrMapping/>
  </p:clrMapOvr>
  <p:transition spd="med" advTm="2500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ading_At_Suez.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71538" y="0"/>
            <a:ext cx="6731000" cy="6858000"/>
          </a:xfrm>
        </p:spPr>
      </p:pic>
      <p:sp>
        <p:nvSpPr>
          <p:cNvPr id="2" name="Title 1"/>
          <p:cNvSpPr>
            <a:spLocks noGrp="1"/>
          </p:cNvSpPr>
          <p:nvPr>
            <p:ph type="title"/>
          </p:nvPr>
        </p:nvSpPr>
        <p:spPr>
          <a:xfrm>
            <a:off x="457200" y="0"/>
            <a:ext cx="8229600" cy="1500174"/>
          </a:xfrm>
        </p:spPr>
        <p:txBody>
          <a:bodyPr>
            <a:normAutofit/>
          </a:bodyPr>
          <a:lstStyle/>
          <a:p>
            <a:r>
              <a:rPr lang="en-AU" b="1" dirty="0"/>
              <a:t>Loading at Suez</a:t>
            </a:r>
            <a:br>
              <a:rPr lang="en-AU" b="1" dirty="0"/>
            </a:br>
            <a:r>
              <a:rPr lang="en-AU" sz="3200" b="1" dirty="0"/>
              <a:t>Leaving the Middle East to return home</a:t>
            </a:r>
            <a:endParaRPr lang="en-AU" b="1" dirty="0"/>
          </a:p>
        </p:txBody>
      </p:sp>
    </p:spTree>
  </p:cSld>
  <p:clrMapOvr>
    <a:masterClrMapping/>
  </p:clrMapOvr>
  <p:transition spd="med" advClick="0" advTm="2000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AU" dirty="0"/>
              <a:t>S.S. City of </a:t>
            </a:r>
            <a:r>
              <a:rPr lang="en-AU" dirty="0" err="1"/>
              <a:t>Hankow</a:t>
            </a:r>
            <a:br>
              <a:rPr lang="en-AU" dirty="0"/>
            </a:br>
            <a:r>
              <a:rPr lang="en-AU" dirty="0"/>
              <a:t>with gun, tractor and truck aboard</a:t>
            </a:r>
          </a:p>
        </p:txBody>
      </p:sp>
      <p:pic>
        <p:nvPicPr>
          <p:cNvPr id="9219" name="Picture 3"/>
          <p:cNvPicPr>
            <a:picLocks noGrp="1" noChangeAspect="1" noChangeArrowheads="1"/>
          </p:cNvPicPr>
          <p:nvPr>
            <p:ph idx="1"/>
          </p:nvPr>
        </p:nvPicPr>
        <p:blipFill>
          <a:blip r:embed="rId3" cstate="print"/>
          <a:srcRect/>
          <a:stretch>
            <a:fillRect/>
          </a:stretch>
        </p:blipFill>
        <p:spPr bwMode="auto">
          <a:xfrm>
            <a:off x="354064" y="1340768"/>
            <a:ext cx="8466408" cy="5605994"/>
          </a:xfrm>
          <a:prstGeom prst="rect">
            <a:avLst/>
          </a:prstGeom>
          <a:noFill/>
          <a:ln w="9525">
            <a:noFill/>
            <a:miter lim="800000"/>
            <a:headEnd/>
            <a:tailEnd/>
          </a:ln>
        </p:spPr>
      </p:pic>
    </p:spTree>
  </p:cSld>
  <p:clrMapOvr>
    <a:masterClrMapping/>
  </p:clrMapOvr>
  <p:transition spd="med" advClick="0" advTm="2000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01 On Board Empire Pintail Mar 4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5820" y="188640"/>
            <a:ext cx="10192396" cy="69790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724128" y="0"/>
            <a:ext cx="3168352" cy="3356992"/>
          </a:xfrm>
        </p:spPr>
        <p:txBody>
          <a:bodyPr>
            <a:normAutofit/>
          </a:bodyPr>
          <a:lstStyle/>
          <a:p>
            <a:r>
              <a:rPr lang="en-AU" sz="3200" dirty="0"/>
              <a:t>On board </a:t>
            </a:r>
            <a:br>
              <a:rPr lang="en-AU" sz="3200" dirty="0"/>
            </a:br>
            <a:r>
              <a:rPr lang="en-AU" sz="3200" dirty="0"/>
              <a:t>Empire Pintail March 1942</a:t>
            </a:r>
            <a:br>
              <a:rPr lang="en-AU" sz="3200" dirty="0"/>
            </a:br>
            <a:r>
              <a:rPr lang="en-AU" sz="3200" dirty="0"/>
              <a:t>Returning from the Middle East</a:t>
            </a:r>
            <a:br>
              <a:rPr lang="en-AU" sz="1800" dirty="0"/>
            </a:br>
            <a:endParaRPr lang="en-AU" sz="1800" dirty="0"/>
          </a:p>
        </p:txBody>
      </p:sp>
    </p:spTree>
    <p:extLst>
      <p:ext uri="{BB962C8B-B14F-4D97-AF65-F5344CB8AC3E}">
        <p14:creationId xmlns:p14="http://schemas.microsoft.com/office/powerpoint/2010/main" val="872038419"/>
      </p:ext>
    </p:extLst>
  </p:cSld>
  <p:clrMapOvr>
    <a:masterClrMapping/>
  </p:clrMapOvr>
  <p:transition spd="med" advTm="2500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Western Australia – Swan River </a:t>
            </a:r>
            <a:br>
              <a:rPr lang="en-AU" dirty="0"/>
            </a:br>
            <a:r>
              <a:rPr lang="en-AU" dirty="0"/>
              <a:t>7</a:t>
            </a:r>
            <a:r>
              <a:rPr lang="en-AU" baseline="30000" dirty="0"/>
              <a:t>th</a:t>
            </a:r>
            <a:r>
              <a:rPr lang="en-AU" dirty="0"/>
              <a:t> or 8</a:t>
            </a:r>
            <a:r>
              <a:rPr lang="en-AU" baseline="30000" dirty="0"/>
              <a:t>th</a:t>
            </a:r>
            <a:r>
              <a:rPr lang="en-AU" dirty="0"/>
              <a:t> Battery</a:t>
            </a:r>
          </a:p>
        </p:txBody>
      </p:sp>
      <p:pic>
        <p:nvPicPr>
          <p:cNvPr id="4" name="Content Placeholder 3" descr="Catalina.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19770" y="1600200"/>
            <a:ext cx="6704460" cy="4525963"/>
          </a:xfrm>
        </p:spPr>
      </p:pic>
      <p:sp>
        <p:nvSpPr>
          <p:cNvPr id="5" name="TextBox 4"/>
          <p:cNvSpPr txBox="1"/>
          <p:nvPr/>
        </p:nvSpPr>
        <p:spPr>
          <a:xfrm>
            <a:off x="785786" y="6215082"/>
            <a:ext cx="7643866" cy="369332"/>
          </a:xfrm>
          <a:prstGeom prst="rect">
            <a:avLst/>
          </a:prstGeom>
          <a:noFill/>
        </p:spPr>
        <p:txBody>
          <a:bodyPr wrap="square" rtlCol="0">
            <a:spAutoFit/>
          </a:bodyPr>
          <a:lstStyle/>
          <a:p>
            <a:pPr algn="ctr"/>
            <a:r>
              <a:rPr lang="en-AU" dirty="0"/>
              <a:t>Catalina flying boats, with extra fuel tanks , flew from Perth to Ceylon.</a:t>
            </a:r>
          </a:p>
        </p:txBody>
      </p:sp>
    </p:spTree>
  </p:cSld>
  <p:clrMapOvr>
    <a:masterClrMapping/>
  </p:clrMapOvr>
  <p:transition spd="med" advClick="0" advTm="2000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Western Australia 1942</a:t>
            </a:r>
          </a:p>
        </p:txBody>
      </p:sp>
      <p:pic>
        <p:nvPicPr>
          <p:cNvPr id="4" name="Content Placeholder 3" descr="BoforsGun.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85852" y="1385862"/>
            <a:ext cx="6587051" cy="5472138"/>
          </a:xfrm>
        </p:spPr>
      </p:pic>
    </p:spTree>
  </p:cSld>
  <p:clrMapOvr>
    <a:masterClrMapping/>
  </p:clrMapOvr>
  <p:transition spd="med" advClick="0" advTm="2000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301006"/>
          </a:xfrm>
        </p:spPr>
        <p:txBody>
          <a:bodyPr>
            <a:normAutofit fontScale="90000"/>
          </a:bodyPr>
          <a:lstStyle/>
          <a:p>
            <a:r>
              <a:rPr lang="en-AU" dirty="0"/>
              <a:t>Sgt McDonald (7 </a:t>
            </a:r>
            <a:r>
              <a:rPr lang="en-AU" dirty="0" err="1"/>
              <a:t>Bty</a:t>
            </a:r>
            <a:r>
              <a:rPr lang="en-AU" dirty="0"/>
              <a:t>) Gun Crew </a:t>
            </a:r>
            <a:br>
              <a:rPr lang="en-AU" dirty="0"/>
            </a:br>
            <a:r>
              <a:rPr lang="en-AU" dirty="0"/>
              <a:t>Pearce WA 1942</a:t>
            </a:r>
          </a:p>
        </p:txBody>
      </p:sp>
      <p:sp>
        <p:nvSpPr>
          <p:cNvPr id="3" name="Content Placeholder 2"/>
          <p:cNvSpPr>
            <a:spLocks noGrp="1"/>
          </p:cNvSpPr>
          <p:nvPr>
            <p:ph idx="1"/>
          </p:nvPr>
        </p:nvSpPr>
        <p:spPr/>
        <p:txBody>
          <a:bodyPr/>
          <a:lstStyle/>
          <a:p>
            <a:endParaRPr lang="en-AU" dirty="0"/>
          </a:p>
        </p:txBody>
      </p:sp>
      <p:pic>
        <p:nvPicPr>
          <p:cNvPr id="2050" name="Picture 2" descr="D:\02 7 Battery Sgt McDonald Crew Pearce W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1268760"/>
            <a:ext cx="7958592" cy="558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983589"/>
      </p:ext>
    </p:extLst>
  </p:cSld>
  <p:clrMapOvr>
    <a:masterClrMapping/>
  </p:clrMapOvr>
  <p:transition spd="med" advTm="2500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54162"/>
          </a:xfrm>
        </p:spPr>
        <p:txBody>
          <a:bodyPr>
            <a:normAutofit fontScale="90000"/>
          </a:bodyPr>
          <a:lstStyle/>
          <a:p>
            <a:r>
              <a:rPr lang="en-AU" dirty="0"/>
              <a:t>John Marshall (7 </a:t>
            </a:r>
            <a:r>
              <a:rPr lang="en-AU" dirty="0" err="1"/>
              <a:t>Bty</a:t>
            </a:r>
            <a:r>
              <a:rPr lang="en-AU" dirty="0"/>
              <a:t>) Gun Crew</a:t>
            </a:r>
            <a:br>
              <a:rPr lang="en-AU" dirty="0"/>
            </a:br>
            <a:r>
              <a:rPr lang="en-AU" dirty="0"/>
              <a:t>Pearce WA 1943</a:t>
            </a:r>
            <a:br>
              <a:rPr lang="en-AU" dirty="0"/>
            </a:br>
            <a:endParaRPr lang="en-AU" dirty="0"/>
          </a:p>
        </p:txBody>
      </p:sp>
      <p:sp>
        <p:nvSpPr>
          <p:cNvPr id="3" name="Content Placeholder 2"/>
          <p:cNvSpPr>
            <a:spLocks noGrp="1"/>
          </p:cNvSpPr>
          <p:nvPr>
            <p:ph idx="1"/>
          </p:nvPr>
        </p:nvSpPr>
        <p:spPr/>
        <p:txBody>
          <a:bodyPr/>
          <a:lstStyle/>
          <a:p>
            <a:endParaRPr lang="en-AU" dirty="0"/>
          </a:p>
        </p:txBody>
      </p:sp>
      <p:pic>
        <p:nvPicPr>
          <p:cNvPr id="3074" name="Picture 2" descr="D:\03 John Marshall Gun Crew.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2687" y="1273600"/>
            <a:ext cx="8017235" cy="5571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033057"/>
      </p:ext>
    </p:extLst>
  </p:cSld>
  <p:clrMapOvr>
    <a:masterClrMapping/>
  </p:clrMapOvr>
  <p:transition spd="med" advTm="2500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srcRect/>
          <a:stretch>
            <a:fillRect/>
          </a:stretch>
        </p:blipFill>
        <p:spPr bwMode="auto">
          <a:xfrm>
            <a:off x="0" y="1346690"/>
            <a:ext cx="9144000" cy="5511310"/>
          </a:xfrm>
          <a:prstGeom prst="rect">
            <a:avLst/>
          </a:prstGeom>
          <a:noFill/>
          <a:ln w="9525">
            <a:noFill/>
            <a:miter lim="800000"/>
            <a:headEnd/>
            <a:tailEnd/>
          </a:ln>
        </p:spPr>
      </p:pic>
      <p:sp>
        <p:nvSpPr>
          <p:cNvPr id="2" name="Title 1"/>
          <p:cNvSpPr>
            <a:spLocks noGrp="1"/>
          </p:cNvSpPr>
          <p:nvPr>
            <p:ph type="title"/>
          </p:nvPr>
        </p:nvSpPr>
        <p:spPr>
          <a:xfrm>
            <a:off x="457200" y="0"/>
            <a:ext cx="8229600" cy="1556792"/>
          </a:xfrm>
        </p:spPr>
        <p:txBody>
          <a:bodyPr>
            <a:normAutofit/>
          </a:bodyPr>
          <a:lstStyle/>
          <a:p>
            <a:r>
              <a:rPr lang="en-AU" dirty="0"/>
              <a:t>Harold Dickinson </a:t>
            </a:r>
            <a:br>
              <a:rPr lang="en-AU" dirty="0"/>
            </a:br>
            <a:r>
              <a:rPr lang="en-AU" dirty="0"/>
              <a:t>WA    1942</a:t>
            </a:r>
          </a:p>
        </p:txBody>
      </p:sp>
    </p:spTree>
  </p:cSld>
  <p:clrMapOvr>
    <a:masterClrMapping/>
  </p:clrMapOvr>
  <p:transition spd="med" advClick="0" advTm="20000"/>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18 _Snakes_ Clarke#ADF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576" y="1595864"/>
            <a:ext cx="7884368" cy="52384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620688"/>
          </a:xfrm>
        </p:spPr>
        <p:txBody>
          <a:bodyPr>
            <a:normAutofit fontScale="90000"/>
          </a:bodyPr>
          <a:lstStyle/>
          <a:p>
            <a:r>
              <a:rPr lang="en-AU" dirty="0"/>
              <a:t>‘Snakes’ Clarke</a:t>
            </a:r>
          </a:p>
        </p:txBody>
      </p:sp>
      <p:sp>
        <p:nvSpPr>
          <p:cNvPr id="3" name="Content Placeholder 2"/>
          <p:cNvSpPr>
            <a:spLocks noGrp="1"/>
          </p:cNvSpPr>
          <p:nvPr>
            <p:ph idx="1"/>
          </p:nvPr>
        </p:nvSpPr>
        <p:spPr>
          <a:xfrm>
            <a:off x="457200" y="548680"/>
            <a:ext cx="8229600" cy="1047184"/>
          </a:xfrm>
        </p:spPr>
        <p:txBody>
          <a:bodyPr>
            <a:normAutofit fontScale="47500" lnSpcReduction="20000"/>
          </a:bodyPr>
          <a:lstStyle/>
          <a:p>
            <a:pPr marL="0" indent="0">
              <a:buNone/>
            </a:pPr>
            <a:r>
              <a:rPr lang="en-AU" dirty="0"/>
              <a:t>Also known as ‘Carpet’ Clarke. Showing the troops how to crack the head off a black snake. He used to wear his hat like a bowler and was regularly asked by officers to fold his hat correctly. His response was that he kept his pet in his hat and when the officer insisted that he fold his hat correctly , ‘Snakes’ would ask the officer to hold his pet while he folded his hat. ‘Snakes’ would remove a snake generating much laughter as the officer fled. </a:t>
            </a:r>
          </a:p>
        </p:txBody>
      </p:sp>
    </p:spTree>
    <p:extLst>
      <p:ext uri="{BB962C8B-B14F-4D97-AF65-F5344CB8AC3E}">
        <p14:creationId xmlns:p14="http://schemas.microsoft.com/office/powerpoint/2010/main" val="2233309878"/>
      </p:ext>
    </p:extLst>
  </p:cSld>
  <p:clrMapOvr>
    <a:masterClrMapping/>
  </p:clrMapOvr>
  <p:transition spd="med" advTm="25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n_Parade.jpg"/>
          <p:cNvPicPr>
            <a:picLocks noGrp="1" noChangeAspect="1"/>
          </p:cNvPicPr>
          <p:nvPr>
            <p:ph idx="1"/>
          </p:nvPr>
        </p:nvPicPr>
        <p:blipFill>
          <a:blip r:embed="rId3" cstate="print"/>
          <a:stretch>
            <a:fillRect/>
          </a:stretch>
        </p:blipFill>
        <p:spPr>
          <a:xfrm>
            <a:off x="0" y="0"/>
            <a:ext cx="9429751" cy="6858000"/>
          </a:xfrm>
        </p:spPr>
      </p:pic>
      <p:sp>
        <p:nvSpPr>
          <p:cNvPr id="2" name="Title 1"/>
          <p:cNvSpPr>
            <a:spLocks noGrp="1"/>
          </p:cNvSpPr>
          <p:nvPr>
            <p:ph type="title"/>
          </p:nvPr>
        </p:nvSpPr>
        <p:spPr>
          <a:xfrm>
            <a:off x="1357290" y="5429264"/>
            <a:ext cx="8229600" cy="1143000"/>
          </a:xfrm>
        </p:spPr>
        <p:txBody>
          <a:bodyPr>
            <a:noAutofit/>
          </a:bodyPr>
          <a:lstStyle/>
          <a:p>
            <a:r>
              <a:rPr lang="en-AU" dirty="0"/>
              <a:t>              Caulfield Racecourse -</a:t>
            </a:r>
            <a:br>
              <a:rPr lang="en-AU" dirty="0"/>
            </a:br>
            <a:r>
              <a:rPr lang="en-AU" dirty="0"/>
              <a:t>              on parade  1940</a:t>
            </a:r>
          </a:p>
        </p:txBody>
      </p:sp>
    </p:spTree>
  </p:cSld>
  <p:clrMapOvr>
    <a:masterClrMapping/>
  </p:clrMapOvr>
  <p:transition spd="med" advClick="0" advTm="20000"/>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AU" dirty="0"/>
              <a:t>Going to Geraldton</a:t>
            </a:r>
          </a:p>
        </p:txBody>
      </p:sp>
      <p:pic>
        <p:nvPicPr>
          <p:cNvPr id="4" name="Content Placeholder 3" descr="Going To Geraldton.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1964" y="1099345"/>
            <a:ext cx="9002036" cy="5758655"/>
          </a:xfrm>
        </p:spPr>
      </p:pic>
    </p:spTree>
  </p:cSld>
  <p:clrMapOvr>
    <a:masterClrMapping/>
  </p:clrMapOvr>
  <p:transition spd="med" advClick="0" advTm="20000"/>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500298" y="0"/>
            <a:ext cx="6381040" cy="6858000"/>
          </a:xfrm>
        </p:spPr>
      </p:pic>
      <p:sp>
        <p:nvSpPr>
          <p:cNvPr id="3" name="Rectangle 2"/>
          <p:cNvSpPr/>
          <p:nvPr/>
        </p:nvSpPr>
        <p:spPr>
          <a:xfrm>
            <a:off x="428596" y="214290"/>
            <a:ext cx="2071702" cy="5632311"/>
          </a:xfrm>
          <a:prstGeom prst="rect">
            <a:avLst/>
          </a:prstGeom>
        </p:spPr>
        <p:txBody>
          <a:bodyPr wrap="square">
            <a:spAutoFit/>
          </a:bodyPr>
          <a:lstStyle/>
          <a:p>
            <a:r>
              <a:rPr lang="en-AU" sz="3600" dirty="0"/>
              <a:t>Some of the men of RHQ </a:t>
            </a:r>
            <a:br>
              <a:rPr lang="en-AU" sz="3600" dirty="0"/>
            </a:br>
            <a:br>
              <a:rPr lang="en-AU" sz="3600" dirty="0"/>
            </a:br>
            <a:r>
              <a:rPr lang="en-AU" sz="3600" dirty="0"/>
              <a:t>Christmas day 1942</a:t>
            </a:r>
            <a:br>
              <a:rPr lang="en-AU" sz="3600" dirty="0"/>
            </a:br>
            <a:br>
              <a:rPr lang="en-AU" sz="3600" dirty="0"/>
            </a:br>
            <a:r>
              <a:rPr lang="en-AU" sz="3600" dirty="0"/>
              <a:t>Berkshire Valley, WA.</a:t>
            </a:r>
          </a:p>
        </p:txBody>
      </p:sp>
    </p:spTree>
    <p:extLst>
      <p:ext uri="{BB962C8B-B14F-4D97-AF65-F5344CB8AC3E}">
        <p14:creationId xmlns:p14="http://schemas.microsoft.com/office/powerpoint/2010/main" val="1015519175"/>
      </p:ext>
    </p:extLst>
  </p:cSld>
  <p:clrMapOvr>
    <a:masterClrMapping/>
  </p:clrMapOvr>
  <p:transition spd="med" advClick="0" advTm="3000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2962672" cy="6192688"/>
          </a:xfrm>
        </p:spPr>
        <p:txBody>
          <a:bodyPr/>
          <a:lstStyle/>
          <a:p>
            <a:pPr marL="0" indent="0" algn="ctr">
              <a:buNone/>
            </a:pPr>
            <a:r>
              <a:rPr lang="en-AU" sz="4000" b="1" dirty="0"/>
              <a:t>Sign showing the site of the 2/3 LAA Regiment Head Quarters camp in 1942 in the Berkshire Valley (WA).</a:t>
            </a:r>
          </a:p>
          <a:p>
            <a:endParaRPr lang="en-AU" dirty="0"/>
          </a:p>
        </p:txBody>
      </p:sp>
      <p:pic>
        <p:nvPicPr>
          <p:cNvPr id="1026" name="Picture 2" descr="C:\Users\Anne\AppData\Local\Microsoft\Windows\Temporary Internet Files\Content.IE5\S92ZEN2V\Berkshire_Valley_sign_19Apr13_Mary_Jordan.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79912" y="0"/>
            <a:ext cx="512233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908714"/>
      </p:ext>
    </p:extLst>
  </p:cSld>
  <p:clrMapOvr>
    <a:masterClrMapping/>
  </p:clrMapOvr>
  <p:transition spd="med" advTm="2500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AU" dirty="0"/>
              <a:t>A bogged </a:t>
            </a:r>
            <a:r>
              <a:rPr lang="en-AU" dirty="0" err="1"/>
              <a:t>Bofors</a:t>
            </a:r>
            <a:endParaRPr lang="en-AU" dirty="0"/>
          </a:p>
        </p:txBody>
      </p:sp>
      <p:sp>
        <p:nvSpPr>
          <p:cNvPr id="3" name="Content Placeholder 2"/>
          <p:cNvSpPr>
            <a:spLocks noGrp="1"/>
          </p:cNvSpPr>
          <p:nvPr>
            <p:ph idx="1"/>
          </p:nvPr>
        </p:nvSpPr>
        <p:spPr/>
        <p:txBody>
          <a:bodyPr/>
          <a:lstStyle/>
          <a:p>
            <a:endParaRPr lang="en-AU" dirty="0"/>
          </a:p>
        </p:txBody>
      </p:sp>
      <p:pic>
        <p:nvPicPr>
          <p:cNvPr id="5122" name="Picture 2" descr="D:\05 Man Handling A Bofor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9592" y="1052736"/>
            <a:ext cx="7524328" cy="5643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464985"/>
      </p:ext>
    </p:extLst>
  </p:cSld>
  <p:clrMapOvr>
    <a:masterClrMapping/>
  </p:clrMapOvr>
  <p:transition spd="med" advTm="2500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ofors_Gun.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67030" y="357166"/>
            <a:ext cx="9411030" cy="6818557"/>
          </a:xfrm>
        </p:spPr>
      </p:pic>
      <p:sp>
        <p:nvSpPr>
          <p:cNvPr id="2" name="Title 1"/>
          <p:cNvSpPr>
            <a:spLocks noGrp="1"/>
          </p:cNvSpPr>
          <p:nvPr>
            <p:ph type="title"/>
          </p:nvPr>
        </p:nvSpPr>
        <p:spPr>
          <a:xfrm>
            <a:off x="457200" y="428604"/>
            <a:ext cx="8229600" cy="989034"/>
          </a:xfrm>
        </p:spPr>
        <p:txBody>
          <a:bodyPr/>
          <a:lstStyle/>
          <a:p>
            <a:r>
              <a:rPr lang="en-AU" dirty="0"/>
              <a:t>Buna,  New Guinea</a:t>
            </a:r>
          </a:p>
        </p:txBody>
      </p:sp>
    </p:spTree>
  </p:cSld>
  <p:clrMapOvr>
    <a:masterClrMapping/>
  </p:clrMapOvr>
  <p:transition spd="med" advClick="0" advTm="2000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ofors_On_Beach.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805022"/>
            <a:ext cx="9144000" cy="6116320"/>
          </a:xfrm>
        </p:spPr>
      </p:pic>
      <p:sp>
        <p:nvSpPr>
          <p:cNvPr id="2" name="Title 1"/>
          <p:cNvSpPr>
            <a:spLocks noGrp="1"/>
          </p:cNvSpPr>
          <p:nvPr>
            <p:ph type="title"/>
          </p:nvPr>
        </p:nvSpPr>
        <p:spPr>
          <a:xfrm>
            <a:off x="457200" y="642918"/>
            <a:ext cx="8229600" cy="1285884"/>
          </a:xfrm>
        </p:spPr>
        <p:txBody>
          <a:bodyPr/>
          <a:lstStyle/>
          <a:p>
            <a:r>
              <a:rPr lang="en-AU" dirty="0"/>
              <a:t>Buna - New Guinea</a:t>
            </a:r>
          </a:p>
        </p:txBody>
      </p:sp>
    </p:spTree>
  </p:cSld>
  <p:clrMapOvr>
    <a:masterClrMapping/>
  </p:clrMapOvr>
  <p:transition spd="med" advClick="0" advTm="2000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oilet_Block.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316689"/>
            <a:ext cx="9116082" cy="6541311"/>
          </a:xfrm>
        </p:spPr>
      </p:pic>
      <p:sp>
        <p:nvSpPr>
          <p:cNvPr id="2" name="Title 1"/>
          <p:cNvSpPr>
            <a:spLocks noGrp="1"/>
          </p:cNvSpPr>
          <p:nvPr>
            <p:ph type="title"/>
          </p:nvPr>
        </p:nvSpPr>
        <p:spPr>
          <a:xfrm>
            <a:off x="457200" y="500042"/>
            <a:ext cx="8229600" cy="1857388"/>
          </a:xfrm>
        </p:spPr>
        <p:txBody>
          <a:bodyPr>
            <a:normAutofit/>
          </a:bodyPr>
          <a:lstStyle/>
          <a:p>
            <a:r>
              <a:rPr lang="en-AU" dirty="0"/>
              <a:t>Buna, New Guinea</a:t>
            </a:r>
            <a:br>
              <a:rPr lang="en-AU" dirty="0"/>
            </a:br>
            <a:r>
              <a:rPr lang="en-AU" dirty="0"/>
              <a:t>toilet facilities</a:t>
            </a:r>
          </a:p>
        </p:txBody>
      </p:sp>
      <p:sp>
        <p:nvSpPr>
          <p:cNvPr id="5" name="TextBox 4"/>
          <p:cNvSpPr txBox="1"/>
          <p:nvPr/>
        </p:nvSpPr>
        <p:spPr>
          <a:xfrm>
            <a:off x="357158" y="5857892"/>
            <a:ext cx="4500594" cy="646331"/>
          </a:xfrm>
          <a:prstGeom prst="rect">
            <a:avLst/>
          </a:prstGeom>
          <a:noFill/>
        </p:spPr>
        <p:txBody>
          <a:bodyPr wrap="square" rtlCol="0">
            <a:spAutoFit/>
          </a:bodyPr>
          <a:lstStyle/>
          <a:p>
            <a:r>
              <a:rPr lang="en-AU" dirty="0"/>
              <a:t>The water table was about one foot below the land surface thus useless for digging a sewer.</a:t>
            </a:r>
          </a:p>
        </p:txBody>
      </p:sp>
    </p:spTree>
  </p:cSld>
  <p:clrMapOvr>
    <a:masterClrMapping/>
  </p:clrMapOvr>
  <p:transition spd="med" advClick="0" advTm="20000"/>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14 Fishing At Bun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6670" y="31530"/>
            <a:ext cx="10251198" cy="68264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7499176" cy="620688"/>
          </a:xfrm>
        </p:spPr>
        <p:txBody>
          <a:bodyPr>
            <a:noAutofit/>
          </a:bodyPr>
          <a:lstStyle/>
          <a:p>
            <a:r>
              <a:rPr lang="en-AU" sz="4800" dirty="0"/>
              <a:t>Fishing at Buna</a:t>
            </a:r>
          </a:p>
        </p:txBody>
      </p:sp>
      <p:sp>
        <p:nvSpPr>
          <p:cNvPr id="3" name="Content Placeholder 2"/>
          <p:cNvSpPr>
            <a:spLocks noGrp="1"/>
          </p:cNvSpPr>
          <p:nvPr>
            <p:ph idx="1"/>
          </p:nvPr>
        </p:nvSpPr>
        <p:spPr>
          <a:xfrm>
            <a:off x="-108520" y="1052736"/>
            <a:ext cx="8795320" cy="504056"/>
          </a:xfrm>
        </p:spPr>
        <p:txBody>
          <a:bodyPr>
            <a:normAutofit fontScale="70000" lnSpcReduction="20000"/>
          </a:bodyPr>
          <a:lstStyle/>
          <a:p>
            <a:pPr marL="0" indent="0">
              <a:buNone/>
            </a:pPr>
            <a:r>
              <a:rPr lang="en-AU" dirty="0"/>
              <a:t>Back from left: Col McNaughton, Roy Farr, Unidentified, S Young, G Young</a:t>
            </a:r>
          </a:p>
          <a:p>
            <a:pPr marL="0" indent="0">
              <a:buNone/>
            </a:pPr>
            <a:endParaRPr lang="en-AU" dirty="0"/>
          </a:p>
        </p:txBody>
      </p:sp>
      <p:sp>
        <p:nvSpPr>
          <p:cNvPr id="4" name="TextBox 3"/>
          <p:cNvSpPr txBox="1"/>
          <p:nvPr/>
        </p:nvSpPr>
        <p:spPr>
          <a:xfrm>
            <a:off x="0" y="622001"/>
            <a:ext cx="8244408" cy="584775"/>
          </a:xfrm>
          <a:prstGeom prst="rect">
            <a:avLst/>
          </a:prstGeom>
          <a:noFill/>
        </p:spPr>
        <p:txBody>
          <a:bodyPr wrap="square" rtlCol="0">
            <a:spAutoFit/>
          </a:bodyPr>
          <a:lstStyle/>
          <a:p>
            <a:pPr algn="ctr"/>
            <a:r>
              <a:rPr lang="en-AU" sz="3200" dirty="0"/>
              <a:t>Hand grenades did have their uses</a:t>
            </a:r>
          </a:p>
        </p:txBody>
      </p:sp>
    </p:spTree>
    <p:extLst>
      <p:ext uri="{BB962C8B-B14F-4D97-AF65-F5344CB8AC3E}">
        <p14:creationId xmlns:p14="http://schemas.microsoft.com/office/powerpoint/2010/main" val="63960635"/>
      </p:ext>
    </p:extLst>
  </p:cSld>
  <p:clrMapOvr>
    <a:masterClrMapping/>
  </p:clrMapOvr>
  <p:transition spd="med" advTm="25000"/>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Bofors crew returning to Australia on the Empire Pintail</a:t>
            </a:r>
          </a:p>
        </p:txBody>
      </p:sp>
      <p:pic>
        <p:nvPicPr>
          <p:cNvPr id="4" name="Content Placeholder 3" descr="Bofors Crew Returning To Aus.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11560" y="1340768"/>
            <a:ext cx="8036735" cy="5155271"/>
          </a:xfrm>
        </p:spPr>
      </p:pic>
    </p:spTree>
  </p:cSld>
  <p:clrMapOvr>
    <a:masterClrMapping/>
  </p:clrMapOvr>
  <p:transition spd="med" advClick="0" advTm="20000"/>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7</a:t>
            </a:r>
            <a:r>
              <a:rPr lang="en-AU" baseline="30000" dirty="0"/>
              <a:t>th</a:t>
            </a:r>
            <a:r>
              <a:rPr lang="en-AU" dirty="0"/>
              <a:t> Battery POWs</a:t>
            </a:r>
            <a:br>
              <a:rPr lang="en-AU" dirty="0"/>
            </a:br>
            <a:r>
              <a:rPr lang="en-AU" sz="2800" dirty="0" err="1"/>
              <a:t>Rol</a:t>
            </a:r>
            <a:r>
              <a:rPr lang="en-AU" sz="2800" dirty="0"/>
              <a:t> Tonkin’s Stalag office</a:t>
            </a:r>
            <a:endParaRPr lang="en-AU" dirty="0"/>
          </a:p>
        </p:txBody>
      </p:sp>
      <p:pic>
        <p:nvPicPr>
          <p:cNvPr id="8194" name="Picture 2"/>
          <p:cNvPicPr>
            <a:picLocks noGrp="1" noChangeAspect="1" noChangeArrowheads="1"/>
          </p:cNvPicPr>
          <p:nvPr>
            <p:ph idx="1"/>
          </p:nvPr>
        </p:nvPicPr>
        <p:blipFill>
          <a:blip r:embed="rId3" cstate="print"/>
          <a:srcRect/>
          <a:stretch>
            <a:fillRect/>
          </a:stretch>
        </p:blipFill>
        <p:spPr bwMode="auto">
          <a:xfrm>
            <a:off x="395536" y="1412776"/>
            <a:ext cx="8491947" cy="5257800"/>
          </a:xfrm>
          <a:prstGeom prst="rect">
            <a:avLst/>
          </a:prstGeom>
          <a:noFill/>
          <a:ln w="9525">
            <a:noFill/>
            <a:miter lim="800000"/>
            <a:headEnd/>
            <a:tailEnd/>
          </a:ln>
        </p:spPr>
      </p:pic>
    </p:spTree>
  </p:cSld>
  <p:clrMapOvr>
    <a:masterClrMapping/>
  </p:clrMapOvr>
  <p:transition spd="med" advClick="0" advTm="2000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10571</TotalTime>
  <Words>5951</Words>
  <Application>Microsoft Office PowerPoint</Application>
  <PresentationFormat>On-screen Show (4:3)</PresentationFormat>
  <Paragraphs>693</Paragraphs>
  <Slides>252</Slides>
  <Notes>180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252</vt:i4>
      </vt:variant>
    </vt:vector>
  </HeadingPairs>
  <TitlesOfParts>
    <vt:vector size="255" baseType="lpstr">
      <vt:lpstr>Arial</vt:lpstr>
      <vt:lpstr>Calibri</vt:lpstr>
      <vt:lpstr>Office Theme</vt:lpstr>
      <vt:lpstr>2nd/3rd Australian  Light Anti-Aircraft Regiment 2nd Australian Imperial Forces (AIF)</vt:lpstr>
      <vt:lpstr>2nd /3rd Australian  Light Anti-Aircraft Regiment 2nd Australian Imperial Forces (AIF)</vt:lpstr>
      <vt:lpstr>PowerPoint Presentation</vt:lpstr>
      <vt:lpstr>PowerPoint Presentation</vt:lpstr>
      <vt:lpstr>PowerPoint Presentation</vt:lpstr>
      <vt:lpstr>Bofors not to be seen before reaching the Middle East </vt:lpstr>
      <vt:lpstr>The 2nd/3rd Australian Light Anti-Aircraft Regiment</vt:lpstr>
      <vt:lpstr>PowerPoint Presentation</vt:lpstr>
      <vt:lpstr>              Caulfield Racecourse -               on parade  1940</vt:lpstr>
      <vt:lpstr>Caulfield Racecourse   marching competition against infantry recruits Lt. Willis in charge  “WE WON”</vt:lpstr>
      <vt:lpstr>Caulfield Racecourse - Scotty Gray in the Guineas Stand accommodation. Grandstand beds were cold in August 1940</vt:lpstr>
      <vt:lpstr>Caulfield Racecourse – members’ car park Jim Paton, George Prince, Harold Cole</vt:lpstr>
      <vt:lpstr>Werribee racecourse camp   December 1940</vt:lpstr>
      <vt:lpstr>Werribee – on bivouac (possibly Hoppers Crossing)</vt:lpstr>
      <vt:lpstr>Cec Rae modelling gas mask at Werribee camp</vt:lpstr>
      <vt:lpstr>Werribee racecourse camp</vt:lpstr>
      <vt:lpstr>Regimental Head Quarters  Werribee 1940</vt:lpstr>
      <vt:lpstr>Brigadier Munro – Salvation Army </vt:lpstr>
      <vt:lpstr>  Padre Daws  Werribee</vt:lpstr>
      <vt:lpstr>7th Battery Werribee 1940</vt:lpstr>
      <vt:lpstr>7th Battery Officers and NCOs</vt:lpstr>
      <vt:lpstr> Some of 7th Battery Werribee </vt:lpstr>
      <vt:lpstr>8th Battery Werribee 1940</vt:lpstr>
      <vt:lpstr>Some of 8th Battery  Werribee 1940</vt:lpstr>
      <vt:lpstr>8th Battery Officers  Werribee Race Course 1940</vt:lpstr>
      <vt:lpstr>9th Battery - Werribee 1940</vt:lpstr>
      <vt:lpstr>INK Troop 9TH Battery Werribee Racecourse 1940</vt:lpstr>
      <vt:lpstr>Some of 9th Battery    Werribee Race Course 1940  </vt:lpstr>
      <vt:lpstr>Prior to embarkation – Melbourne Scott Robson leading</vt:lpstr>
      <vt:lpstr>Swanston Street</vt:lpstr>
      <vt:lpstr>H.M. Troopship Mauretania </vt:lpstr>
      <vt:lpstr>PowerPoint Presentation</vt:lpstr>
      <vt:lpstr>On board the Mauretania (1)</vt:lpstr>
      <vt:lpstr>On board the Mauretania (2)</vt:lpstr>
      <vt:lpstr>On board the Mauretania (3)</vt:lpstr>
      <vt:lpstr>The Regiment landed in Colombo, Ceylon on 12th January 1941 and were transferred to H.M. Troopship Devonshire for the remainder of the voyage to Palestine.</vt:lpstr>
      <vt:lpstr>PowerPoint Presentation</vt:lpstr>
      <vt:lpstr>PowerPoint Presentation</vt:lpstr>
      <vt:lpstr>Palestine   showing Haifa and El Majdal near Khassa Camp  </vt:lpstr>
      <vt:lpstr>PowerPoint Presentation</vt:lpstr>
      <vt:lpstr>PowerPoint Presentation</vt:lpstr>
      <vt:lpstr>Arriving in Palestine  Rol Tonkin and Max Whiteside</vt:lpstr>
      <vt:lpstr>Procuring oranges  Jack Curry  (left) and mate</vt:lpstr>
      <vt:lpstr>On leave  John Marshall and mates, waiting for a tram</vt:lpstr>
      <vt:lpstr>John Marshall and mates after a hockey match - Palestine</vt:lpstr>
      <vt:lpstr>7th Battery</vt:lpstr>
      <vt:lpstr>Palestine  7th Battery</vt:lpstr>
      <vt:lpstr>Palestine – 7th Battery, A Troop</vt:lpstr>
      <vt:lpstr>PowerPoint Presentation</vt:lpstr>
      <vt:lpstr>Jack Curry’s gun  crew  March 1941  Palestine</vt:lpstr>
      <vt:lpstr>Dave Humphreys  7th Battery  commissioned</vt:lpstr>
      <vt:lpstr>Ern Cope and mates (7 Bty)</vt:lpstr>
      <vt:lpstr>Ern Cope</vt:lpstr>
      <vt:lpstr>PowerPoint Presentation</vt:lpstr>
      <vt:lpstr>PowerPoint Presentation</vt:lpstr>
      <vt:lpstr>Palestine  </vt:lpstr>
      <vt:lpstr>PowerPoint Presentation</vt:lpstr>
      <vt:lpstr>Dick Telford</vt:lpstr>
      <vt:lpstr>Rol Tonkin (7 Bty) Gun Crew  April 1941</vt:lpstr>
      <vt:lpstr>7th Battery</vt:lpstr>
      <vt:lpstr>PowerPoint Presentation</vt:lpstr>
      <vt:lpstr>PowerPoint Presentation</vt:lpstr>
      <vt:lpstr>Les Harris’s pay book -7th Battery</vt:lpstr>
      <vt:lpstr>Crete- Maleme aerodrome</vt:lpstr>
      <vt:lpstr>Maleme, April 41</vt:lpstr>
      <vt:lpstr>Crete – parachute attack</vt:lpstr>
      <vt:lpstr>Suda Bay,  20 May 1941</vt:lpstr>
      <vt:lpstr>Crete   – troops awaiting evacuation, Sphakia beach</vt:lpstr>
      <vt:lpstr>Crete – Sphakia beach  troop evacuation point from Crete to Egypt </vt:lpstr>
      <vt:lpstr>HMS Hereward – evacuated many of  B Troop from Heraklion but was sunk by enemy fire. </vt:lpstr>
      <vt:lpstr>On board HMS Kelvin – evacuating from Sphakia</vt:lpstr>
      <vt:lpstr>PowerPoint Presentation</vt:lpstr>
      <vt:lpstr>Roy East  7th Battery</vt:lpstr>
      <vt:lpstr>Mario  (‘Murray’ or ‘Tak’) Takasuka VX37123</vt:lpstr>
      <vt:lpstr>‘Mario on leave in Cairo, 1941’</vt:lpstr>
      <vt:lpstr>Hill 95 August 1941</vt:lpstr>
      <vt:lpstr>Reinforcements  Beirut September 1941</vt:lpstr>
      <vt:lpstr>7th Battery – group 2 in Egypt</vt:lpstr>
      <vt:lpstr>7th Battery – group 7 in Egypt </vt:lpstr>
      <vt:lpstr>Rex Emmett (&amp; Bty) loading Bofors 1942</vt:lpstr>
      <vt:lpstr>Loading at Suez Leaving the Middle East to return home</vt:lpstr>
      <vt:lpstr>S.S. City of Hankow with gun, tractor and truck aboard</vt:lpstr>
      <vt:lpstr>On board  Empire Pintail March 1942 Returning from the Middle East </vt:lpstr>
      <vt:lpstr>Western Australia – Swan River  7th or 8th Battery</vt:lpstr>
      <vt:lpstr>Western Australia 1942</vt:lpstr>
      <vt:lpstr>Sgt McDonald (7 Bty) Gun Crew  Pearce WA 1942</vt:lpstr>
      <vt:lpstr>John Marshall (7 Bty) Gun Crew Pearce WA 1943 </vt:lpstr>
      <vt:lpstr>Harold Dickinson  WA    1942</vt:lpstr>
      <vt:lpstr>‘Snakes’ Clarke</vt:lpstr>
      <vt:lpstr>Going to Geraldton</vt:lpstr>
      <vt:lpstr>PowerPoint Presentation</vt:lpstr>
      <vt:lpstr>PowerPoint Presentation</vt:lpstr>
      <vt:lpstr>A bogged Bofors</vt:lpstr>
      <vt:lpstr>Buna,  New Guinea</vt:lpstr>
      <vt:lpstr>Buna - New Guinea</vt:lpstr>
      <vt:lpstr>Buna, New Guinea toilet facilities</vt:lpstr>
      <vt:lpstr>Fishing at Buna</vt:lpstr>
      <vt:lpstr>Bofors crew returning to Australia on the Empire Pintail</vt:lpstr>
      <vt:lpstr>7th Battery POWs Rol Tonkin’s Stalag office</vt:lpstr>
      <vt:lpstr>Rol Tonkin and fellow POWs  Stalag XIIIC</vt:lpstr>
      <vt:lpstr>Australian POWs Stalag XIIIC March 1942</vt:lpstr>
      <vt:lpstr>Victorian POWs Stalag XIIIC August 1943 Hammelburg, Germany</vt:lpstr>
      <vt:lpstr>Law Rolling, Rol Tonkin and Carl Koska</vt:lpstr>
      <vt:lpstr>POW group in Stalag XIIIC February 1944</vt:lpstr>
      <vt:lpstr>Promenading in Germany</vt:lpstr>
      <vt:lpstr>An entry from Jack Curry’s (POW) diary</vt:lpstr>
      <vt:lpstr>Letter home from Jack Curry</vt:lpstr>
      <vt:lpstr>Letter home from Jack Curry after release</vt:lpstr>
      <vt:lpstr>8th Battery</vt:lpstr>
      <vt:lpstr>8th Battery</vt:lpstr>
      <vt:lpstr>PowerPoint Presentation</vt:lpstr>
      <vt:lpstr>PowerPoint Presentation</vt:lpstr>
      <vt:lpstr>PowerPoint Presentation</vt:lpstr>
      <vt:lpstr>PowerPoint Presentation</vt:lpstr>
      <vt:lpstr>PowerPoint Presentation</vt:lpstr>
      <vt:lpstr>PowerPoint Presentation</vt:lpstr>
      <vt:lpstr>8th Battery captured gun  – Mac McGilvray</vt:lpstr>
      <vt:lpstr> 8th Battery Breda gun – John Campbell</vt:lpstr>
      <vt:lpstr>8th Battery Breda gun crew </vt:lpstr>
      <vt:lpstr>8th Battery - Cooks-Howat, Reid and mate</vt:lpstr>
      <vt:lpstr>Bdr JL Courtney</vt:lpstr>
      <vt:lpstr>Vern Maxwell (8 Bty) August 1940</vt:lpstr>
      <vt:lpstr>PowerPoint Presentation</vt:lpstr>
      <vt:lpstr>PowerPoint Presentation</vt:lpstr>
      <vt:lpstr>Derna</vt:lpstr>
      <vt:lpstr>PowerPoint Presentation</vt:lpstr>
      <vt:lpstr>Bill Schack, Cec Palmer, Vern Maxwell February 1941</vt:lpstr>
      <vt:lpstr>Gunner  Greenwood  8th Battery</vt:lpstr>
      <vt:lpstr>Benghazi</vt:lpstr>
      <vt:lpstr>Benghazi retreat– mobile Breda</vt:lpstr>
      <vt:lpstr>Tobruk –  Stokes, Harry, Courtney</vt:lpstr>
      <vt:lpstr>PowerPoint Presentation</vt:lpstr>
      <vt:lpstr>PowerPoint Presentation</vt:lpstr>
      <vt:lpstr>PowerPoint Presentation</vt:lpstr>
      <vt:lpstr>PowerPoint Presentation</vt:lpstr>
      <vt:lpstr>Tobruk harbour</vt:lpstr>
      <vt:lpstr>PowerPoint Presentation</vt:lpstr>
      <vt:lpstr>Rats of Tobruk Pipe and Drum Band Insignia</vt:lpstr>
      <vt:lpstr>Rats of Tobruk mosaic Mackay, Queensland</vt:lpstr>
      <vt:lpstr>PowerPoint Presentation</vt:lpstr>
      <vt:lpstr>Ron Bryant  Palestine  1941</vt:lpstr>
      <vt:lpstr>Ron Bryant, Sakkara, Egypt</vt:lpstr>
      <vt:lpstr>John Campbell, Bob Campbell, John Bright</vt:lpstr>
      <vt:lpstr>Ron Berry and Bob Campbell –  8th Battery</vt:lpstr>
      <vt:lpstr>Jim Russell and mates</vt:lpstr>
      <vt:lpstr>PowerPoint Presentation</vt:lpstr>
      <vt:lpstr>Phil Roberts  8th Battery  Later joined the British Forces and then became a Canon in the Church of England Ministry in England.  First Vicar of St Michael and All Angels at Beaumaris Victoria.</vt:lpstr>
      <vt:lpstr>Prigione di Guerra (Prison of War) 57  Grupignano, Italy </vt:lpstr>
      <vt:lpstr>P.G. 57, Grupignano, Italy Housed both 7th and 8th Battery POWs </vt:lpstr>
      <vt:lpstr>P.G. 57, Grupignano, Italy </vt:lpstr>
      <vt:lpstr>P.G. 57, Grupignano, Italy Housed both 7th and 8th Battery POWs </vt:lpstr>
      <vt:lpstr>Bluey and Curley cartoon 29 November 1941</vt:lpstr>
      <vt:lpstr>Bluey and Curley cartoon 14 March 1942</vt:lpstr>
      <vt:lpstr>PowerPoint Presentation</vt:lpstr>
      <vt:lpstr>PowerPoint Presentation</vt:lpstr>
      <vt:lpstr>9 Battery</vt:lpstr>
      <vt:lpstr>9th Battery</vt:lpstr>
      <vt:lpstr>PowerPoint Presentation</vt:lpstr>
      <vt:lpstr>PowerPoint Presentation</vt:lpstr>
      <vt:lpstr>PowerPoint Presentation</vt:lpstr>
      <vt:lpstr>Tel-Aviv leave</vt:lpstr>
      <vt:lpstr>9th Battery Tent group Khassa</vt:lpstr>
      <vt:lpstr>Western Desert – evening meal</vt:lpstr>
      <vt:lpstr>Western Desert –food supply depot</vt:lpstr>
      <vt:lpstr>Western Desert – gun crew</vt:lpstr>
      <vt:lpstr>Western Desert </vt:lpstr>
      <vt:lpstr>Gun at Sidi Birani</vt:lpstr>
      <vt:lpstr>Mediteranean Sea at Sidi Birani</vt:lpstr>
      <vt:lpstr>Leave - poolside</vt:lpstr>
      <vt:lpstr>9th Battery, Suez Canal</vt:lpstr>
      <vt:lpstr>PowerPoint Presentation</vt:lpstr>
      <vt:lpstr>Suez Canal</vt:lpstr>
      <vt:lpstr>Jim Paton fishing in Suez canal- Egypt</vt:lpstr>
      <vt:lpstr>PowerPoint Presentation</vt:lpstr>
      <vt:lpstr>On top of a pyramid</vt:lpstr>
      <vt:lpstr>“Plane shot down in Middle East” (RG Dowling)  German downed aircraft</vt:lpstr>
      <vt:lpstr>MV Ettrickbank Said to Adelaide with 9th Battery gun on forward hold. 23 similar vessels and others brought the regiment back to Australia</vt:lpstr>
      <vt:lpstr>Townsville to Port Moresby  SS Karsik gun transport</vt:lpstr>
      <vt:lpstr>Townsville to Port Moresby MV Macdhui gun 9th Battery </vt:lpstr>
      <vt:lpstr>Port Moresby – Kila Kila airport</vt:lpstr>
      <vt:lpstr>First truck off SS Karsik  Milne Bay  Gili Gili Wharf June 1942</vt:lpstr>
      <vt:lpstr>Milne Bay No. 2 Field</vt:lpstr>
      <vt:lpstr>Milne Bay  campsite Lau Lau Island</vt:lpstr>
      <vt:lpstr>Cec Rae at Milne Bay with Thompson machine gun</vt:lpstr>
      <vt:lpstr>Milne Bay Jim Paton</vt:lpstr>
      <vt:lpstr>Milne Bay  Jim Parkes building the kitchen for the gun, near the Lyall wharf</vt:lpstr>
      <vt:lpstr>Milne Bay  Doug Sinclair</vt:lpstr>
      <vt:lpstr>Milne Bay  Huck Finlay</vt:lpstr>
      <vt:lpstr>Milne Bay  Gun near wharf</vt:lpstr>
      <vt:lpstr>Milne Bay</vt:lpstr>
      <vt:lpstr>Ray Everlyn (9 Bty) in Jungle Greens 1943</vt:lpstr>
      <vt:lpstr>PowerPoint Presentation</vt:lpstr>
      <vt:lpstr>PowerPoint Presentation</vt:lpstr>
      <vt:lpstr>Lae  wharf</vt:lpstr>
      <vt:lpstr>Lae – Plonk Perry and Eddy</vt:lpstr>
      <vt:lpstr>Lae  Max Bird</vt:lpstr>
      <vt:lpstr>PowerPoint Presentation</vt:lpstr>
      <vt:lpstr>PowerPoint Presentation</vt:lpstr>
      <vt:lpstr>The Association</vt:lpstr>
      <vt:lpstr>Regiment Association Coronation publication1953</vt:lpstr>
      <vt:lpstr>ANZAC DAY MARCH 1946</vt:lpstr>
      <vt:lpstr>ANZAC DAY MARCH 1946</vt:lpstr>
      <vt:lpstr>ANZAC DAY MARCH 1966</vt:lpstr>
      <vt:lpstr>ANZAC DAY MARCH 1972</vt:lpstr>
      <vt:lpstr>ANZAC DAY MARCH  1970’s</vt:lpstr>
      <vt:lpstr>PowerPoint Presentation</vt:lpstr>
      <vt:lpstr>ANZAC DAY MARCH 1985</vt:lpstr>
      <vt:lpstr>ANZAC DAY MARCH 1991</vt:lpstr>
      <vt:lpstr>ANZAC DAY MARCH 1992</vt:lpstr>
      <vt:lpstr>ANZAC DAY MARCH  1995</vt:lpstr>
      <vt:lpstr>ANZAC DAY MARCH 2003</vt:lpstr>
      <vt:lpstr>ANZAC DAY MARCH 2003</vt:lpstr>
      <vt:lpstr>ANZAC DAY MARCH 2005</vt:lpstr>
      <vt:lpstr>ANZAC DAY MARCH</vt:lpstr>
      <vt:lpstr>PowerPoint Presentation</vt:lpstr>
      <vt:lpstr>ANZAC DAY MARCH 2012</vt:lpstr>
      <vt:lpstr> ANZAC Parade at Werribee</vt:lpstr>
      <vt:lpstr>PowerPoint Presentation</vt:lpstr>
      <vt:lpstr>PowerPoint Presentation</vt:lpstr>
      <vt:lpstr>Balwyn RSL  Bofors</vt:lpstr>
      <vt:lpstr>Beaumaris RSL Bofors</vt:lpstr>
      <vt:lpstr>From an unknown newspaper</vt:lpstr>
      <vt:lpstr>Proposed by  Clive Rose and Ron Bryant, the story of the Regiment was written by  Cec Rae,  Les Harris and  Ron Bryant It was “self funded”  Published in 1987  ISBN 0 73160049 5 </vt:lpstr>
      <vt:lpstr>After all that work! Unpacking ON TARGET</vt:lpstr>
      <vt:lpstr>PowerPoint Presentation</vt:lpstr>
      <vt:lpstr>Plaque erected at Werribee Race Course in 2003. Organised by Graeme Heddle  son of Charles Heddle – 9th Battery</vt:lpstr>
      <vt:lpstr>PowerPoint Presentation</vt:lpstr>
      <vt:lpstr>PowerPoint Presentation</vt:lpstr>
      <vt:lpstr>PowerPoint Presentation</vt:lpstr>
      <vt:lpstr>Australian War Memorial exhibition- Breda gun mounted on truck</vt:lpstr>
      <vt:lpstr>John Campbell (8 Bty) at Breda Memorial AWM 2012</vt:lpstr>
      <vt:lpstr>PowerPoint Presentation</vt:lpstr>
      <vt:lpstr>Air Defence Lunch 2012</vt:lpstr>
      <vt:lpstr>PowerPoint Presentation</vt:lpstr>
      <vt:lpstr>Capt. Michael Squire discusses the defence of Crete with Ian Rutter (7). </vt:lpstr>
      <vt:lpstr>PowerPoint Presentation</vt:lpstr>
      <vt:lpstr>Cec Rae (9) and Lt. Jimmy Nguyen.</vt:lpstr>
      <vt:lpstr>Air Defence Lunch 2012 </vt:lpstr>
      <vt:lpstr>2013 AGM and Reunion</vt:lpstr>
      <vt:lpstr>PowerPoint Presentation</vt:lpstr>
      <vt:lpstr>PowerPoint Presentation</vt:lpstr>
      <vt:lpstr>PowerPoint Presentation</vt:lpstr>
      <vt:lpstr>PowerPoint Presentation</vt:lpstr>
      <vt:lpstr>2022  Anzac Day March Melbourne  Members of the 2/3rd Australian Light Anti-Aircraft Regiment Association Inc</vt:lpstr>
      <vt:lpstr>2022  Anzac Day March Melbourne  2/3rd ALAA Regiment banner approaching the Shrine of Remembrance  As seen on TV!  Photo courtesy the Prideaux family </vt:lpstr>
      <vt:lpstr>Members visiting the Regiment’s memorial tree and plaque in the Shrine lawns.  </vt:lpstr>
      <vt:lpstr>This memorial Quercus acutissima (Japanese Chestnut Oak) replaced the original Simon Poplar that was removed some years ago.  </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2/3 Light Anti Aircraft Regiment</dc:title>
  <dc:creator>01322817</dc:creator>
  <cp:lastModifiedBy>DesignsenseWeb</cp:lastModifiedBy>
  <cp:revision>461</cp:revision>
  <dcterms:created xsi:type="dcterms:W3CDTF">2010-01-26T10:21:16Z</dcterms:created>
  <dcterms:modified xsi:type="dcterms:W3CDTF">2023-07-13T04:43:05Z</dcterms:modified>
</cp:coreProperties>
</file>